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4"/>
    <p:sldMasterId id="2147483675" r:id="rId5"/>
  </p:sldMasterIdLst>
  <p:notesMasterIdLst>
    <p:notesMasterId r:id="rId26"/>
  </p:notesMasterIdLst>
  <p:handoutMasterIdLst>
    <p:handoutMasterId r:id="rId27"/>
  </p:handoutMasterIdLst>
  <p:sldIdLst>
    <p:sldId id="301" r:id="rId6"/>
    <p:sldId id="304" r:id="rId7"/>
    <p:sldId id="310" r:id="rId8"/>
    <p:sldId id="311" r:id="rId9"/>
    <p:sldId id="312" r:id="rId10"/>
    <p:sldId id="313" r:id="rId11"/>
    <p:sldId id="314" r:id="rId12"/>
    <p:sldId id="315" r:id="rId13"/>
    <p:sldId id="307" r:id="rId14"/>
    <p:sldId id="316" r:id="rId15"/>
    <p:sldId id="308" r:id="rId16"/>
    <p:sldId id="305" r:id="rId17"/>
    <p:sldId id="317" r:id="rId18"/>
    <p:sldId id="318" r:id="rId19"/>
    <p:sldId id="319" r:id="rId20"/>
    <p:sldId id="306" r:id="rId21"/>
    <p:sldId id="320" r:id="rId22"/>
    <p:sldId id="309" r:id="rId23"/>
    <p:sldId id="321" r:id="rId24"/>
    <p:sldId id="322" r:id="rId25"/>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orient="horz" pos="41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A47"/>
    <a:srgbClr val="014478"/>
    <a:srgbClr val="001B47"/>
    <a:srgbClr val="1F497D"/>
    <a:srgbClr val="0021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4" autoAdjust="0"/>
    <p:restoredTop sz="82303" autoAdjust="0"/>
  </p:normalViewPr>
  <p:slideViewPr>
    <p:cSldViewPr snapToGrid="0" snapToObjects="1" showGuides="1">
      <p:cViewPr varScale="1">
        <p:scale>
          <a:sx n="80" d="100"/>
          <a:sy n="80" d="100"/>
        </p:scale>
        <p:origin x="108" y="246"/>
      </p:cViewPr>
      <p:guideLst>
        <p:guide orient="horz" pos="2160"/>
        <p:guide pos="3840"/>
        <p:guide orient="horz" pos="415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showGuides="1">
      <p:cViewPr varScale="1">
        <p:scale>
          <a:sx n="85" d="100"/>
          <a:sy n="85" d="100"/>
        </p:scale>
        <p:origin x="313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33484EFE-59B9-4DD1-9E31-555AF443E27A}" type="datetimeFigureOut">
              <a:rPr lang="en-US"/>
              <a:pPr>
                <a:defRPr/>
              </a:pPr>
              <a:t>11/22/2024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F0E10CF-C023-475F-8DBA-2466A9B4A087}"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0FC2DBE2-B7F6-4C15-91C1-319B21052016}" type="datetimeFigureOut">
              <a:rPr lang="en-US"/>
              <a:pPr>
                <a:defRPr/>
              </a:pPr>
              <a:t>11/22/2024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F6F973A6-1012-42FB-8183-4D3C37B2EBC3}"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IN" altLang="en-US" smtClean="0"/>
          </a:p>
        </p:txBody>
      </p:sp>
      <p:sp>
        <p:nvSpPr>
          <p:cNvPr id="4" name="Slide Number Placeholder 3"/>
          <p:cNvSpPr>
            <a:spLocks noGrp="1"/>
          </p:cNvSpPr>
          <p:nvPr>
            <p:ph type="sldNum" sz="quarter" idx="5"/>
          </p:nvPr>
        </p:nvSpPr>
        <p:spPr/>
        <p:txBody>
          <a:bodyPr/>
          <a:lstStyle/>
          <a:p>
            <a:pPr>
              <a:defRPr/>
            </a:pPr>
            <a:fld id="{9612BA8A-E8E9-4511-909B-839A2B6A42FB}" type="slidenum">
              <a:rPr lang="en-US" smtClean="0"/>
              <a:pPr>
                <a:defRPr/>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6.7 </a:t>
            </a:r>
            <a:r>
              <a:rPr lang="en-US" sz="1200" b="0" i="0" u="none" strike="noStrike" kern="1200" baseline="0" dirty="0" smtClean="0">
                <a:solidFill>
                  <a:schemeClr val="tx1"/>
                </a:solidFill>
                <a:latin typeface="+mn-lt"/>
                <a:ea typeface="+mn-ea"/>
                <a:cs typeface="+mn-cs"/>
              </a:rPr>
              <a:t>Biological control of insect pests by predators, parasitoids, and pathogens is an important regulating service of ecosystems worth billions of dollars in crop protection. (A) A predacious lady beetle eats aphid herbivores on a crop. (B) A parasitoid wasp </a:t>
            </a:r>
            <a:r>
              <a:rPr lang="en-US" sz="1200" b="0" i="0" u="none" strike="noStrike" kern="1200" baseline="0" dirty="0" err="1" smtClean="0">
                <a:solidFill>
                  <a:schemeClr val="tx1"/>
                </a:solidFill>
                <a:latin typeface="+mn-lt"/>
                <a:ea typeface="+mn-ea"/>
                <a:cs typeface="+mn-cs"/>
              </a:rPr>
              <a:t>oviposits</a:t>
            </a:r>
            <a:r>
              <a:rPr lang="en-US" sz="1200" b="0" i="0" u="none" strike="noStrike" kern="1200" baseline="0" dirty="0" smtClean="0">
                <a:solidFill>
                  <a:schemeClr val="tx1"/>
                </a:solidFill>
                <a:latin typeface="+mn-lt"/>
                <a:ea typeface="+mn-ea"/>
                <a:cs typeface="+mn-cs"/>
              </a:rPr>
              <a:t> an egg into an aphid. The egg will hatch into a larva, which will develop inside the aphid and consume the aphid from the inside out. (C) A fungal pathogen kills aphids and absorbs their tissues for </a:t>
            </a:r>
            <a:r>
              <a:rPr lang="en-IN" sz="1200" b="0" i="0" u="none" strike="noStrike" kern="1200" baseline="0" dirty="0" smtClean="0">
                <a:solidFill>
                  <a:schemeClr val="tx1"/>
                </a:solidFill>
                <a:latin typeface="+mn-lt"/>
                <a:ea typeface="+mn-ea"/>
                <a:cs typeface="+mn-cs"/>
              </a:rPr>
              <a:t>nutrition.</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10</a:t>
            </a:fld>
            <a:endParaRPr lang="en-US"/>
          </a:p>
        </p:txBody>
      </p:sp>
    </p:spTree>
    <p:extLst>
      <p:ext uri="{BB962C8B-B14F-4D97-AF65-F5344CB8AC3E}">
        <p14:creationId xmlns:p14="http://schemas.microsoft.com/office/powerpoint/2010/main" val="12418960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 Loss of coastal wetlands from 1932 to 2000 (shown in red) was severe in the southern Louisiana area, leaving New Orleans with no natural infrastructure that could provide flood protection from hurricanes. (B) When Hurricane Katrina hit New Orleans in 2005, storm surge caused 53 breaches to </a:t>
            </a:r>
            <a:r>
              <a:rPr lang="en-US" sz="1200" b="0" i="0" u="none" strike="noStrike" kern="1200" baseline="0" dirty="0" err="1" smtClean="0">
                <a:solidFill>
                  <a:schemeClr val="tx1"/>
                </a:solidFill>
                <a:latin typeface="+mn-lt"/>
                <a:ea typeface="+mn-ea"/>
                <a:cs typeface="+mn-cs"/>
              </a:rPr>
              <a:t>floodprotection</a:t>
            </a:r>
            <a:r>
              <a:rPr lang="en-US" sz="1200" b="0" i="0" u="none" strike="noStrike" kern="1200" baseline="0" dirty="0" smtClean="0">
                <a:solidFill>
                  <a:schemeClr val="tx1"/>
                </a:solidFill>
                <a:latin typeface="+mn-lt"/>
                <a:ea typeface="+mn-ea"/>
                <a:cs typeface="+mn-cs"/>
              </a:rPr>
              <a:t> structures, submerging 80% of the city and causing 1,836 fatalities and $125 billion in damage.</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11</a:t>
            </a:fld>
            <a:endParaRPr lang="en-US"/>
          </a:p>
        </p:txBody>
      </p:sp>
    </p:spTree>
    <p:extLst>
      <p:ext uri="{BB962C8B-B14F-4D97-AF65-F5344CB8AC3E}">
        <p14:creationId xmlns:p14="http://schemas.microsoft.com/office/powerpoint/2010/main" val="1473275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TABLE 6.1 </a:t>
            </a:r>
            <a:r>
              <a:rPr lang="en-US" sz="1200" b="0" i="0" u="none" strike="noStrike" kern="1200" baseline="0" dirty="0" smtClean="0">
                <a:solidFill>
                  <a:schemeClr val="tx1"/>
                </a:solidFill>
                <a:latin typeface="+mn-lt"/>
                <a:ea typeface="+mn-ea"/>
                <a:cs typeface="+mn-cs"/>
              </a:rPr>
              <a:t>Select examples that illustrate the value of ecosystem services associated with </a:t>
            </a:r>
            <a:r>
              <a:rPr lang="en-IN" sz="1200" b="0" i="0" u="none" strike="noStrike" kern="1200" baseline="0" dirty="0" smtClean="0">
                <a:solidFill>
                  <a:schemeClr val="tx1"/>
                </a:solidFill>
                <a:latin typeface="+mn-lt"/>
                <a:ea typeface="+mn-ea"/>
                <a:cs typeface="+mn-cs"/>
              </a:rPr>
              <a:t>outdoor recreational activities</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12</a:t>
            </a:fld>
            <a:endParaRPr lang="en-US"/>
          </a:p>
        </p:txBody>
      </p:sp>
    </p:spTree>
    <p:extLst>
      <p:ext uri="{BB962C8B-B14F-4D97-AF65-F5344CB8AC3E}">
        <p14:creationId xmlns:p14="http://schemas.microsoft.com/office/powerpoint/2010/main" val="2664797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1" i="0" u="none" strike="noStrike" kern="1200" baseline="0" dirty="0" smtClean="0">
                <a:solidFill>
                  <a:schemeClr val="tx1"/>
                </a:solidFill>
                <a:latin typeface="+mn-lt"/>
                <a:ea typeface="+mn-ea"/>
                <a:cs typeface="+mn-cs"/>
              </a:rPr>
              <a:t>Figure 6.8 </a:t>
            </a:r>
            <a:r>
              <a:rPr lang="en-IN" sz="1200" b="0" i="0" u="none" strike="noStrike" kern="1200" baseline="0" dirty="0" smtClean="0">
                <a:solidFill>
                  <a:schemeClr val="tx1"/>
                </a:solidFill>
                <a:latin typeface="+mn-lt"/>
                <a:ea typeface="+mn-ea"/>
                <a:cs typeface="+mn-cs"/>
              </a:rPr>
              <a:t>Two reviews (</a:t>
            </a:r>
            <a:r>
              <a:rPr lang="en-IN" sz="1200" b="0" i="0" u="none" strike="noStrike" kern="1200" baseline="0" dirty="0" err="1" smtClean="0">
                <a:solidFill>
                  <a:schemeClr val="tx1"/>
                </a:solidFill>
                <a:latin typeface="+mn-lt"/>
                <a:ea typeface="+mn-ea"/>
                <a:cs typeface="+mn-cs"/>
              </a:rPr>
              <a:t>Frumkin</a:t>
            </a:r>
            <a:r>
              <a:rPr lang="en-IN" sz="1200" b="0" i="0" u="none" strike="noStrike" kern="1200" baseline="0" dirty="0" smtClean="0">
                <a:solidFill>
                  <a:schemeClr val="tx1"/>
                </a:solidFill>
                <a:latin typeface="+mn-lt"/>
                <a:ea typeface="+mn-ea"/>
                <a:cs typeface="+mn-cs"/>
              </a:rPr>
              <a:t> et al., 2017; </a:t>
            </a:r>
            <a:r>
              <a:rPr lang="en-IN" sz="1200" b="0" i="0" u="none" strike="noStrike" kern="1200" baseline="0" dirty="0" err="1" smtClean="0">
                <a:solidFill>
                  <a:schemeClr val="tx1"/>
                </a:solidFill>
                <a:latin typeface="+mn-lt"/>
                <a:ea typeface="+mn-ea"/>
                <a:cs typeface="+mn-cs"/>
              </a:rPr>
              <a:t>Keniger</a:t>
            </a:r>
            <a:r>
              <a:rPr lang="en-IN" sz="1200" b="0" i="0" u="none" strike="noStrike" kern="1200" baseline="0" dirty="0" smtClean="0">
                <a:solidFill>
                  <a:schemeClr val="tx1"/>
                </a:solidFill>
                <a:latin typeface="+mn-lt"/>
                <a:ea typeface="+mn-ea"/>
                <a:cs typeface="+mn-cs"/>
              </a:rPr>
              <a:t> et al., 2013)84, 85 summarized literature </a:t>
            </a:r>
            <a:r>
              <a:rPr lang="en-US" sz="1200" b="0" i="0" u="none" strike="noStrike" kern="1200" baseline="0" dirty="0" smtClean="0">
                <a:solidFill>
                  <a:schemeClr val="tx1"/>
                </a:solidFill>
                <a:latin typeface="+mn-lt"/>
                <a:ea typeface="+mn-ea"/>
                <a:cs typeface="+mn-cs"/>
              </a:rPr>
              <a:t>linking outdoor activities and human health. Both concluded there is strong evidence that spending time in nature improves psychological well-being, cognitive function, and physical </a:t>
            </a:r>
            <a:r>
              <a:rPr lang="en-IN" sz="1200" b="0" i="0" u="none" strike="noStrike" kern="1200" baseline="0" dirty="0" smtClean="0">
                <a:solidFill>
                  <a:schemeClr val="tx1"/>
                </a:solidFill>
                <a:latin typeface="+mn-lt"/>
                <a:ea typeface="+mn-ea"/>
                <a:cs typeface="+mn-cs"/>
              </a:rPr>
              <a:t>health.</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13</a:t>
            </a:fld>
            <a:endParaRPr lang="en-US"/>
          </a:p>
        </p:txBody>
      </p:sp>
    </p:spTree>
    <p:extLst>
      <p:ext uri="{BB962C8B-B14F-4D97-AF65-F5344CB8AC3E}">
        <p14:creationId xmlns:p14="http://schemas.microsoft.com/office/powerpoint/2010/main" val="27525385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6.9 </a:t>
            </a:r>
            <a:r>
              <a:rPr lang="en-US" sz="1200" b="0" i="0" u="none" strike="noStrike" kern="1200" baseline="0" dirty="0" smtClean="0">
                <a:solidFill>
                  <a:schemeClr val="tx1"/>
                </a:solidFill>
                <a:latin typeface="+mn-lt"/>
                <a:ea typeface="+mn-ea"/>
                <a:cs typeface="+mn-cs"/>
              </a:rPr>
              <a:t>The conceptual framework </a:t>
            </a:r>
            <a:r>
              <a:rPr lang="en-IN" sz="1200" b="0" i="0" u="none" strike="noStrike" kern="1200" baseline="0" dirty="0" smtClean="0">
                <a:solidFill>
                  <a:schemeClr val="tx1"/>
                </a:solidFill>
                <a:latin typeface="+mn-lt"/>
                <a:ea typeface="+mn-ea"/>
                <a:cs typeface="+mn-cs"/>
              </a:rPr>
              <a:t>adopted by the Intergovernmental Science–Policy Platform on Biodiversity </a:t>
            </a:r>
            <a:r>
              <a:rPr lang="en-US" sz="1200" b="0" i="0" u="none" strike="noStrike" kern="1200" baseline="0" dirty="0" smtClean="0">
                <a:solidFill>
                  <a:schemeClr val="tx1"/>
                </a:solidFill>
                <a:latin typeface="+mn-lt"/>
                <a:ea typeface="+mn-ea"/>
                <a:cs typeface="+mn-cs"/>
              </a:rPr>
              <a:t>and Ecosystem Services (IPBES). Boxes denote the elements of nature and society that are the main focus of IPBES, while arrows show how those elements influence each other. In each of the boxes, the headlines in black are categories that should be intelligible and relevant to all stakeholders. Concepts in green are specific to Western cultures, whereas concepts common in other knowledge systems (e.g., Eastern cultures, Indigenous peoples) are shown in blue.</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14</a:t>
            </a:fld>
            <a:endParaRPr lang="en-US"/>
          </a:p>
        </p:txBody>
      </p:sp>
    </p:spTree>
    <p:extLst>
      <p:ext uri="{BB962C8B-B14F-4D97-AF65-F5344CB8AC3E}">
        <p14:creationId xmlns:p14="http://schemas.microsoft.com/office/powerpoint/2010/main" val="9586225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6.10 </a:t>
            </a:r>
            <a:r>
              <a:rPr lang="en-US" sz="1200" b="0" i="0" u="none" strike="noStrike" kern="1200" baseline="0" dirty="0" smtClean="0">
                <a:solidFill>
                  <a:schemeClr val="tx1"/>
                </a:solidFill>
                <a:latin typeface="+mn-lt"/>
                <a:ea typeface="+mn-ea"/>
                <a:cs typeface="+mn-cs"/>
              </a:rPr>
              <a:t>Seminal experiments showed that biodiversity regulates the supporting services of ecosystems. In one such experiment performed at the University of Minnesota’s Cedar Creek Ecosystem Science Reserve, scientists planted 168 plots, 81 m2 each, with 1 to 16 species of grassland plant (inset). They found that the net production of plant biomass increased with the number of species in a plot, with effects growing stronger over time (A). They also found that plant richness reduced annual variation in plant biomass for more than a decade, thus helping to make the ecosystem more stable (B).</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15</a:t>
            </a:fld>
            <a:endParaRPr lang="en-US"/>
          </a:p>
        </p:txBody>
      </p:sp>
    </p:spTree>
    <p:extLst>
      <p:ext uri="{BB962C8B-B14F-4D97-AF65-F5344CB8AC3E}">
        <p14:creationId xmlns:p14="http://schemas.microsoft.com/office/powerpoint/2010/main" val="1585639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TABLE 6.2 </a:t>
            </a:r>
            <a:r>
              <a:rPr lang="en-US" sz="1200" b="0" i="0" u="none" strike="noStrike" kern="1200" baseline="0" dirty="0" smtClean="0">
                <a:solidFill>
                  <a:schemeClr val="tx1"/>
                </a:solidFill>
                <a:latin typeface="+mn-lt"/>
                <a:ea typeface="+mn-ea"/>
                <a:cs typeface="+mn-cs"/>
              </a:rPr>
              <a:t>A summary of evidence linking biodiversity to the provisioning and regulating services </a:t>
            </a:r>
            <a:r>
              <a:rPr lang="en-IN" sz="1200" b="0" i="0" u="none" strike="noStrike" kern="1200" baseline="0" dirty="0" smtClean="0">
                <a:solidFill>
                  <a:schemeClr val="tx1"/>
                </a:solidFill>
                <a:latin typeface="+mn-lt"/>
                <a:ea typeface="+mn-ea"/>
                <a:cs typeface="+mn-cs"/>
              </a:rPr>
              <a:t>of ecosystems</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16</a:t>
            </a:fld>
            <a:endParaRPr lang="en-US"/>
          </a:p>
        </p:txBody>
      </p:sp>
    </p:spTree>
    <p:extLst>
      <p:ext uri="{BB962C8B-B14F-4D97-AF65-F5344CB8AC3E}">
        <p14:creationId xmlns:p14="http://schemas.microsoft.com/office/powerpoint/2010/main" val="69039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6.11 </a:t>
            </a:r>
            <a:r>
              <a:rPr lang="en-US" sz="1200" b="0" i="0" u="none" strike="noStrike" kern="1200" baseline="0" dirty="0" smtClean="0">
                <a:solidFill>
                  <a:schemeClr val="tx1"/>
                </a:solidFill>
                <a:latin typeface="+mn-lt"/>
                <a:ea typeface="+mn-ea"/>
                <a:cs typeface="+mn-cs"/>
              </a:rPr>
              <a:t>Niche partitioning among species of algae improves water quality. (A) Researchers manipulated the number of species of green algae and diatoms in artificial streams, called flumes, to determine how biodiversity influences removal of nitrogen pollution from the water. The inset shows a technician taking a sample of algae to analyze them for 15N-labeled nitrate, NO</a:t>
            </a:r>
            <a:r>
              <a:rPr lang="en-US" sz="1200" b="0" i="0" u="none" strike="noStrike" kern="1200" baseline="30000" dirty="0" smtClean="0">
                <a:solidFill>
                  <a:schemeClr val="tx1"/>
                </a:solidFill>
                <a:latin typeface="+mn-lt"/>
                <a:ea typeface="+mn-ea"/>
                <a:cs typeface="+mn-cs"/>
              </a:rPr>
              <a:t>3–</a:t>
            </a:r>
            <a:r>
              <a:rPr lang="en-US" sz="1200" b="0" i="0" u="none" strike="noStrike" kern="1200" baseline="0" dirty="0" smtClean="0">
                <a:solidFill>
                  <a:schemeClr val="tx1"/>
                </a:solidFill>
                <a:latin typeface="+mn-lt"/>
                <a:ea typeface="+mn-ea"/>
                <a:cs typeface="+mn-cs"/>
              </a:rPr>
              <a:t>, which was added to flumes to simulate pollution. (B) Streams with more species were able to take up more nitrate because of niche partitioning; some species were adapted for environments with high flow in the streams (</a:t>
            </a:r>
            <a:r>
              <a:rPr lang="en-US" sz="1200" b="0" i="1" u="none" strike="noStrike" kern="1200" baseline="0" dirty="0" smtClean="0">
                <a:solidFill>
                  <a:schemeClr val="tx1"/>
                </a:solidFill>
                <a:latin typeface="+mn-lt"/>
                <a:ea typeface="+mn-ea"/>
                <a:cs typeface="+mn-cs"/>
              </a:rPr>
              <a:t>y </a:t>
            </a:r>
            <a:r>
              <a:rPr lang="en-US" sz="1200" b="0" i="0" u="none" strike="noStrike" kern="1200" baseline="0" dirty="0" smtClean="0">
                <a:solidFill>
                  <a:schemeClr val="tx1"/>
                </a:solidFill>
                <a:latin typeface="+mn-lt"/>
                <a:ea typeface="+mn-ea"/>
                <a:cs typeface="+mn-cs"/>
              </a:rPr>
              <a:t>axis, top) and others for low flow (</a:t>
            </a:r>
            <a:r>
              <a:rPr lang="en-US" sz="1200" b="0" i="1" u="none" strike="noStrike" kern="1200" baseline="0" dirty="0" smtClean="0">
                <a:solidFill>
                  <a:schemeClr val="tx1"/>
                </a:solidFill>
                <a:latin typeface="+mn-lt"/>
                <a:ea typeface="+mn-ea"/>
                <a:cs typeface="+mn-cs"/>
              </a:rPr>
              <a:t>y </a:t>
            </a:r>
            <a:r>
              <a:rPr lang="en-US" sz="1200" b="0" i="0" u="none" strike="noStrike" kern="1200" baseline="0" dirty="0" smtClean="0">
                <a:solidFill>
                  <a:schemeClr val="tx1"/>
                </a:solidFill>
                <a:latin typeface="+mn-lt"/>
                <a:ea typeface="+mn-ea"/>
                <a:cs typeface="+mn-cs"/>
              </a:rPr>
              <a:t>axis, bottom). Some species were adapted for living in frequently disturbed habitats (</a:t>
            </a:r>
            <a:r>
              <a:rPr lang="en-US" sz="1200" b="0" i="1" u="none" strike="noStrike" kern="1200" baseline="0" dirty="0" smtClean="0">
                <a:solidFill>
                  <a:schemeClr val="tx1"/>
                </a:solidFill>
                <a:latin typeface="+mn-lt"/>
                <a:ea typeface="+mn-ea"/>
                <a:cs typeface="+mn-cs"/>
              </a:rPr>
              <a:t>x </a:t>
            </a:r>
            <a:r>
              <a:rPr lang="en-US" sz="1200" b="0" i="0" u="none" strike="noStrike" kern="1200" baseline="0" dirty="0" smtClean="0">
                <a:solidFill>
                  <a:schemeClr val="tx1"/>
                </a:solidFill>
                <a:latin typeface="+mn-lt"/>
                <a:ea typeface="+mn-ea"/>
                <a:cs typeface="+mn-cs"/>
              </a:rPr>
              <a:t>axis, left), whereas others were adapted for living in more stable habitats (</a:t>
            </a:r>
            <a:r>
              <a:rPr lang="en-US" sz="1200" b="0" i="1" u="none" strike="noStrike" kern="1200" baseline="0" dirty="0" smtClean="0">
                <a:solidFill>
                  <a:schemeClr val="tx1"/>
                </a:solidFill>
                <a:latin typeface="+mn-lt"/>
                <a:ea typeface="+mn-ea"/>
                <a:cs typeface="+mn-cs"/>
              </a:rPr>
              <a:t>x </a:t>
            </a:r>
            <a:r>
              <a:rPr lang="en-US" sz="1200" b="0" i="0" u="none" strike="noStrike" kern="1200" baseline="0" dirty="0" smtClean="0">
                <a:solidFill>
                  <a:schemeClr val="tx1"/>
                </a:solidFill>
                <a:latin typeface="+mn-lt"/>
                <a:ea typeface="+mn-ea"/>
                <a:cs typeface="+mn-cs"/>
              </a:rPr>
              <a:t>axis, right). Because each species dominated a different type of habitat, several species were complementary in their ability to use nitrate from different parts of </a:t>
            </a:r>
            <a:r>
              <a:rPr lang="en-IN" sz="1200" b="0" i="0" u="none" strike="noStrike" kern="1200" baseline="0" dirty="0" smtClean="0">
                <a:solidFill>
                  <a:schemeClr val="tx1"/>
                </a:solidFill>
                <a:latin typeface="+mn-lt"/>
                <a:ea typeface="+mn-ea"/>
                <a:cs typeface="+mn-cs"/>
              </a:rPr>
              <a:t>the streams.</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17</a:t>
            </a:fld>
            <a:endParaRPr lang="en-US"/>
          </a:p>
        </p:txBody>
      </p:sp>
    </p:spTree>
    <p:extLst>
      <p:ext uri="{BB962C8B-B14F-4D97-AF65-F5344CB8AC3E}">
        <p14:creationId xmlns:p14="http://schemas.microsoft.com/office/powerpoint/2010/main" val="6600639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dilution effect for Lyme disease. Competent hosts like the white-footed mouse carry the disease-causing bacterium, </a:t>
            </a:r>
            <a:r>
              <a:rPr lang="en-US" sz="1200" b="0" i="1" u="none" strike="noStrike" kern="1200" baseline="0" dirty="0" err="1" smtClean="0">
                <a:solidFill>
                  <a:schemeClr val="tx1"/>
                </a:solidFill>
                <a:latin typeface="+mn-lt"/>
                <a:ea typeface="+mn-ea"/>
                <a:cs typeface="+mn-cs"/>
              </a:rPr>
              <a:t>Borrelia</a:t>
            </a:r>
            <a:r>
              <a:rPr lang="en-US" sz="1200" b="0" i="1" u="none" strike="noStrike" kern="1200" baseline="0" dirty="0" smtClean="0">
                <a:solidFill>
                  <a:schemeClr val="tx1"/>
                </a:solidFill>
                <a:latin typeface="+mn-lt"/>
                <a:ea typeface="+mn-ea"/>
                <a:cs typeface="+mn-cs"/>
              </a:rPr>
              <a:t> </a:t>
            </a:r>
            <a:r>
              <a:rPr lang="en-US" sz="1200" b="0" i="1" u="none" strike="noStrike" kern="1200" baseline="0" dirty="0" err="1" smtClean="0">
                <a:solidFill>
                  <a:schemeClr val="tx1"/>
                </a:solidFill>
                <a:latin typeface="+mn-lt"/>
                <a:ea typeface="+mn-ea"/>
                <a:cs typeface="+mn-cs"/>
              </a:rPr>
              <a:t>burgdorferi</a:t>
            </a:r>
            <a:r>
              <a:rPr lang="en-US" sz="1200" b="0" i="0" u="none" strike="noStrike" kern="1200" baseline="0" dirty="0" smtClean="0">
                <a:solidFill>
                  <a:schemeClr val="tx1"/>
                </a:solidFill>
                <a:latin typeface="+mn-lt"/>
                <a:ea typeface="+mn-ea"/>
                <a:cs typeface="+mn-cs"/>
              </a:rPr>
              <a:t>, which they transmit in high frequency to ticks. The infected ticks can then transmit the disease to people. However, transmission rates can be reduced if competent hosts are replaced by </a:t>
            </a:r>
            <a:r>
              <a:rPr lang="en-US" sz="1200" b="0" i="0" u="none" strike="noStrike" kern="1200" baseline="0" dirty="0" err="1" smtClean="0">
                <a:solidFill>
                  <a:schemeClr val="tx1"/>
                </a:solidFill>
                <a:latin typeface="+mn-lt"/>
                <a:ea typeface="+mn-ea"/>
                <a:cs typeface="+mn-cs"/>
              </a:rPr>
              <a:t>noncompetent</a:t>
            </a:r>
            <a:r>
              <a:rPr lang="en-US" sz="1200" b="0" i="0" u="none" strike="noStrike" kern="1200" baseline="0" dirty="0" smtClean="0">
                <a:solidFill>
                  <a:schemeClr val="tx1"/>
                </a:solidFill>
                <a:latin typeface="+mn-lt"/>
                <a:ea typeface="+mn-ea"/>
                <a:cs typeface="+mn-cs"/>
              </a:rPr>
              <a:t> hosts (e.g., opossums, skunks, raccoons) that reduce the prevalence of </a:t>
            </a:r>
            <a:r>
              <a:rPr lang="en-US" sz="1200" b="0" i="1" u="none" strike="noStrike" kern="1200" baseline="0" dirty="0" err="1" smtClean="0">
                <a:solidFill>
                  <a:schemeClr val="tx1"/>
                </a:solidFill>
                <a:latin typeface="+mn-lt"/>
                <a:ea typeface="+mn-ea"/>
                <a:cs typeface="+mn-cs"/>
              </a:rPr>
              <a:t>Borrelia</a:t>
            </a:r>
            <a:r>
              <a:rPr lang="en-US" sz="1200" b="0" i="1"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in ticks. This subsequently reduces risk for </a:t>
            </a:r>
            <a:r>
              <a:rPr lang="en-IN" sz="1200" b="0" i="0" u="none" strike="noStrike" kern="1200" baseline="0" dirty="0" smtClean="0">
                <a:solidFill>
                  <a:schemeClr val="tx1"/>
                </a:solidFill>
                <a:latin typeface="+mn-lt"/>
                <a:ea typeface="+mn-ea"/>
                <a:cs typeface="+mn-cs"/>
              </a:rPr>
              <a:t>humans</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18</a:t>
            </a:fld>
            <a:endParaRPr lang="en-US"/>
          </a:p>
        </p:txBody>
      </p:sp>
    </p:spTree>
    <p:extLst>
      <p:ext uri="{BB962C8B-B14F-4D97-AF65-F5344CB8AC3E}">
        <p14:creationId xmlns:p14="http://schemas.microsoft.com/office/powerpoint/2010/main" val="6936777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6.12 </a:t>
            </a:r>
            <a:r>
              <a:rPr lang="en-US" sz="1200" b="0" i="0" u="none" strike="noStrike" kern="1200" baseline="0" dirty="0" smtClean="0">
                <a:solidFill>
                  <a:schemeClr val="tx1"/>
                </a:solidFill>
                <a:latin typeface="+mn-lt"/>
                <a:ea typeface="+mn-ea"/>
                <a:cs typeface="+mn-cs"/>
              </a:rPr>
              <a:t>Example of how asynchronous dynamics generate the portfolio effect of biodiversity. In the top graph, the populations of three commercial fish species fluctuate in sync, causing their total production to be volatile over time. In the bottom graph, the three species fluctuate out of sync, which causes their total production to be </a:t>
            </a:r>
            <a:r>
              <a:rPr lang="en-IN" sz="1200" b="0" i="0" u="none" strike="noStrike" kern="1200" baseline="0" dirty="0" smtClean="0">
                <a:solidFill>
                  <a:schemeClr val="tx1"/>
                </a:solidFill>
                <a:latin typeface="+mn-lt"/>
                <a:ea typeface="+mn-ea"/>
                <a:cs typeface="+mn-cs"/>
              </a:rPr>
              <a:t>less volatile over time.</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19</a:t>
            </a:fld>
            <a:endParaRPr lang="en-US"/>
          </a:p>
        </p:txBody>
      </p:sp>
    </p:spTree>
    <p:extLst>
      <p:ext uri="{BB962C8B-B14F-4D97-AF65-F5344CB8AC3E}">
        <p14:creationId xmlns:p14="http://schemas.microsoft.com/office/powerpoint/2010/main" val="3583311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genus </a:t>
            </a:r>
            <a:r>
              <a:rPr lang="en-US" sz="1200" b="0" i="1" u="none" strike="noStrike" kern="1200" baseline="0" dirty="0" err="1" smtClean="0">
                <a:solidFill>
                  <a:schemeClr val="tx1"/>
                </a:solidFill>
                <a:latin typeface="+mn-lt"/>
                <a:ea typeface="+mn-ea"/>
                <a:cs typeface="+mn-cs"/>
              </a:rPr>
              <a:t>Bombus</a:t>
            </a:r>
            <a:r>
              <a:rPr lang="en-US" sz="1200" b="0" i="0" u="none" strike="noStrike" kern="1200" baseline="0" dirty="0" smtClean="0">
                <a:solidFill>
                  <a:schemeClr val="tx1"/>
                </a:solidFill>
                <a:latin typeface="+mn-lt"/>
                <a:ea typeface="+mn-ea"/>
                <a:cs typeface="+mn-cs"/>
              </a:rPr>
              <a:t>, commonly known as bumblebees, includes 260 species worldwide that provide important ecosystem services like pollination of crops and wildflowers. Unfortunately, the International Union for Conservation of Nature’s Red List shows 22 of these species as threatened with extinction.</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2</a:t>
            </a:fld>
            <a:endParaRPr lang="en-US"/>
          </a:p>
        </p:txBody>
      </p:sp>
    </p:spTree>
    <p:extLst>
      <p:ext uri="{BB962C8B-B14F-4D97-AF65-F5344CB8AC3E}">
        <p14:creationId xmlns:p14="http://schemas.microsoft.com/office/powerpoint/2010/main" val="39127347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6.13 </a:t>
            </a:r>
            <a:r>
              <a:rPr lang="en-US" sz="1200" b="0" i="0" u="none" strike="noStrike" kern="1200" baseline="0" dirty="0" smtClean="0">
                <a:solidFill>
                  <a:schemeClr val="tx1"/>
                </a:solidFill>
                <a:latin typeface="+mn-lt"/>
                <a:ea typeface="+mn-ea"/>
                <a:cs typeface="+mn-cs"/>
              </a:rPr>
              <a:t>Payments for ecosystem services are a set of economic tools used to reward the conservation of those ecosystem services. Here, the downstream users of a river make payments to upstream users to incentivize them to conserve and be good stewards of the watershed. In return for these payments, downstream users get better water quality and flood control.</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20</a:t>
            </a:fld>
            <a:endParaRPr lang="en-US"/>
          </a:p>
        </p:txBody>
      </p:sp>
    </p:spTree>
    <p:extLst>
      <p:ext uri="{BB962C8B-B14F-4D97-AF65-F5344CB8AC3E}">
        <p14:creationId xmlns:p14="http://schemas.microsoft.com/office/powerpoint/2010/main" val="2693904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6.1 </a:t>
            </a:r>
            <a:r>
              <a:rPr lang="en-US" sz="1200" b="0" i="0" u="none" strike="noStrike" kern="1200" baseline="0" dirty="0" smtClean="0">
                <a:solidFill>
                  <a:schemeClr val="tx1"/>
                </a:solidFill>
                <a:latin typeface="+mn-lt"/>
                <a:ea typeface="+mn-ea"/>
                <a:cs typeface="+mn-cs"/>
              </a:rPr>
              <a:t>(A) Biosphere 2, located near Tucson, Arizona, was constructed to be the largest materially enclosed ecosystem on Earth. It was originally intended to demonstrate the potential of using closed systems to sustain human life on another planet. (B) Biologists and engineers spent four years designing and landscaping Biosphere 2 to have all the ecosystems needed to sustain life, including this mini-ocean to help control the climate. But after eight researchers were locked inside the airtight environment on September 26, 1991, levels of CO</a:t>
            </a:r>
            <a:r>
              <a:rPr lang="en-US" sz="1200" b="0" i="0" u="none" strike="noStrike" kern="1200" baseline="-25000" dirty="0" smtClean="0">
                <a:solidFill>
                  <a:schemeClr val="tx1"/>
                </a:solidFill>
                <a:latin typeface="+mn-lt"/>
                <a:ea typeface="+mn-ea"/>
                <a:cs typeface="+mn-cs"/>
              </a:rPr>
              <a:t>2</a:t>
            </a:r>
            <a:r>
              <a:rPr lang="en-US" sz="1200" b="0" i="0" u="none" strike="noStrike" kern="1200" baseline="0" dirty="0" smtClean="0">
                <a:solidFill>
                  <a:schemeClr val="tx1"/>
                </a:solidFill>
                <a:latin typeface="+mn-lt"/>
                <a:ea typeface="+mn-ea"/>
                <a:cs typeface="+mn-cs"/>
              </a:rPr>
              <a:t> increased, O</a:t>
            </a:r>
            <a:r>
              <a:rPr lang="en-US" sz="1200" b="0" i="0" u="none" strike="noStrike" kern="1200" baseline="-25000" dirty="0" smtClean="0">
                <a:solidFill>
                  <a:schemeClr val="tx1"/>
                </a:solidFill>
                <a:latin typeface="+mn-lt"/>
                <a:ea typeface="+mn-ea"/>
                <a:cs typeface="+mn-cs"/>
              </a:rPr>
              <a:t>2</a:t>
            </a:r>
            <a:r>
              <a:rPr lang="en-US" sz="1200" b="0" i="0" u="none" strike="noStrike" kern="1200" baseline="0" dirty="0" smtClean="0">
                <a:solidFill>
                  <a:schemeClr val="tx1"/>
                </a:solidFill>
                <a:latin typeface="+mn-lt"/>
                <a:ea typeface="+mn-ea"/>
                <a:cs typeface="+mn-cs"/>
              </a:rPr>
              <a:t> declined, and most vertebrate species and pollinating insects began to die. As researchers began to experience significant weight loss, headaches, and exhaustion, it became clear that human health and welfare could no longer be maintained inside the biosphere, and the experiment was terminated. Biosphere 2 was a sobering reminder that we don’t yet have the basic understanding needed to design ecological systems that can maintain human life.</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3</a:t>
            </a:fld>
            <a:endParaRPr lang="en-US"/>
          </a:p>
        </p:txBody>
      </p:sp>
    </p:spTree>
    <p:extLst>
      <p:ext uri="{BB962C8B-B14F-4D97-AF65-F5344CB8AC3E}">
        <p14:creationId xmlns:p14="http://schemas.microsoft.com/office/powerpoint/2010/main" val="35329695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6.2 </a:t>
            </a:r>
            <a:r>
              <a:rPr lang="en-US" sz="1200" b="0" i="0" u="none" strike="noStrike" kern="1200" baseline="0" dirty="0" smtClean="0">
                <a:solidFill>
                  <a:schemeClr val="tx1"/>
                </a:solidFill>
                <a:latin typeface="+mn-lt"/>
                <a:ea typeface="+mn-ea"/>
                <a:cs typeface="+mn-cs"/>
              </a:rPr>
              <a:t>While the concept of nature’s services is old, the term </a:t>
            </a:r>
            <a:r>
              <a:rPr lang="en-US" sz="1200" b="0" i="1" u="none" strike="noStrike" kern="1200" baseline="0" dirty="0" smtClean="0">
                <a:solidFill>
                  <a:schemeClr val="tx1"/>
                </a:solidFill>
                <a:latin typeface="+mn-lt"/>
                <a:ea typeface="+mn-ea"/>
                <a:cs typeface="+mn-cs"/>
              </a:rPr>
              <a:t>ecosystem services </a:t>
            </a:r>
            <a:r>
              <a:rPr lang="en-US" sz="1200" b="0" i="0" u="none" strike="noStrike" kern="1200" baseline="0" dirty="0" smtClean="0">
                <a:solidFill>
                  <a:schemeClr val="tx1"/>
                </a:solidFill>
                <a:latin typeface="+mn-lt"/>
                <a:ea typeface="+mn-ea"/>
                <a:cs typeface="+mn-cs"/>
              </a:rPr>
              <a:t>was popularized in the 1990s by the convergence of three areas of study: (1) multiple disciplines began to estimate the monetary and nonmonetary values of ecosystems and their biodiversity, (2) the field of biodiversity and ecosystem functioning began to identify the mechanistic evidence linking biodiversity to ecosystem processes and services, and (3) the Millennium Ecosystem Assessment critiqued the state of Earth’s ecosystems and showed that the services they provide are rapidly deteriorating </a:t>
            </a:r>
            <a:r>
              <a:rPr lang="en-IN" sz="1200" b="0" i="0" u="none" strike="noStrike" kern="1200" baseline="0" dirty="0" smtClean="0">
                <a:solidFill>
                  <a:schemeClr val="tx1"/>
                </a:solidFill>
                <a:latin typeface="+mn-lt"/>
                <a:ea typeface="+mn-ea"/>
                <a:cs typeface="+mn-cs"/>
              </a:rPr>
              <a:t>in the modern era.</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4</a:t>
            </a:fld>
            <a:endParaRPr lang="en-US"/>
          </a:p>
        </p:txBody>
      </p:sp>
    </p:spTree>
    <p:extLst>
      <p:ext uri="{BB962C8B-B14F-4D97-AF65-F5344CB8AC3E}">
        <p14:creationId xmlns:p14="http://schemas.microsoft.com/office/powerpoint/2010/main" val="291142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6.3 </a:t>
            </a:r>
            <a:r>
              <a:rPr lang="en-US" sz="1200" b="0" i="0" u="none" strike="noStrike" kern="1200" baseline="0" dirty="0" smtClean="0">
                <a:solidFill>
                  <a:schemeClr val="tx1"/>
                </a:solidFill>
                <a:latin typeface="+mn-lt"/>
                <a:ea typeface="+mn-ea"/>
                <a:cs typeface="+mn-cs"/>
              </a:rPr>
              <a:t>The Millennium Ecosystem </a:t>
            </a:r>
            <a:r>
              <a:rPr lang="en-IN" sz="1200" b="0" i="0" u="none" strike="noStrike" kern="1200" baseline="0" dirty="0" smtClean="0">
                <a:solidFill>
                  <a:schemeClr val="tx1"/>
                </a:solidFill>
                <a:latin typeface="+mn-lt"/>
                <a:ea typeface="+mn-ea"/>
                <a:cs typeface="+mn-cs"/>
              </a:rPr>
              <a:t>Assessment’s framework organizes </a:t>
            </a:r>
            <a:r>
              <a:rPr lang="en-US" sz="1200" b="0" i="0" u="none" strike="noStrike" kern="1200" baseline="0" dirty="0" smtClean="0">
                <a:solidFill>
                  <a:schemeClr val="tx1"/>
                </a:solidFill>
                <a:latin typeface="+mn-lt"/>
                <a:ea typeface="+mn-ea"/>
                <a:cs typeface="+mn-cs"/>
              </a:rPr>
              <a:t>ecosystem services into four categories: </a:t>
            </a:r>
            <a:r>
              <a:rPr lang="en-IN" sz="1200" b="0" i="0" u="none" strike="noStrike" kern="1200" baseline="0" dirty="0" smtClean="0">
                <a:solidFill>
                  <a:schemeClr val="tx1"/>
                </a:solidFill>
                <a:latin typeface="+mn-lt"/>
                <a:ea typeface="+mn-ea"/>
                <a:cs typeface="+mn-cs"/>
              </a:rPr>
              <a:t>supporting, provisioning, regulating, and cultural.</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5</a:t>
            </a:fld>
            <a:endParaRPr lang="en-US"/>
          </a:p>
        </p:txBody>
      </p:sp>
    </p:spTree>
    <p:extLst>
      <p:ext uri="{BB962C8B-B14F-4D97-AF65-F5344CB8AC3E}">
        <p14:creationId xmlns:p14="http://schemas.microsoft.com/office/powerpoint/2010/main" val="1701963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6.4 </a:t>
            </a:r>
            <a:r>
              <a:rPr lang="en-US" sz="1200" b="0" i="0" u="none" strike="noStrike" kern="1200" baseline="0" dirty="0" smtClean="0">
                <a:solidFill>
                  <a:schemeClr val="tx1"/>
                </a:solidFill>
                <a:latin typeface="+mn-lt"/>
                <a:ea typeface="+mn-ea"/>
                <a:cs typeface="+mn-cs"/>
              </a:rPr>
              <a:t>Fluxes of energy that control rates of primary and secondary production in autotrophs (e.g., plants and algae) </a:t>
            </a:r>
            <a:r>
              <a:rPr lang="en-IN" sz="1200" b="0" i="0" u="none" strike="noStrike" kern="1200" baseline="0" dirty="0" smtClean="0">
                <a:solidFill>
                  <a:schemeClr val="tx1"/>
                </a:solidFill>
                <a:latin typeface="+mn-lt"/>
                <a:ea typeface="+mn-ea"/>
                <a:cs typeface="+mn-cs"/>
              </a:rPr>
              <a:t>and heterotrophs (e.g., bacteria, fungi, animals). </a:t>
            </a:r>
            <a:r>
              <a:rPr lang="en-US" sz="1200" b="0" i="0" u="none" strike="noStrike" kern="1200" baseline="0" dirty="0" smtClean="0">
                <a:solidFill>
                  <a:schemeClr val="tx1"/>
                </a:solidFill>
                <a:latin typeface="+mn-lt"/>
                <a:ea typeface="+mn-ea"/>
                <a:cs typeface="+mn-cs"/>
              </a:rPr>
              <a:t>Biomass production is a supporting service that influences the production of nearly all other ecosystem services.</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6</a:t>
            </a:fld>
            <a:endParaRPr lang="en-US"/>
          </a:p>
        </p:txBody>
      </p:sp>
    </p:spTree>
    <p:extLst>
      <p:ext uri="{BB962C8B-B14F-4D97-AF65-F5344CB8AC3E}">
        <p14:creationId xmlns:p14="http://schemas.microsoft.com/office/powerpoint/2010/main" val="2342662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6.5 </a:t>
            </a:r>
            <a:r>
              <a:rPr lang="en-US" sz="1200" b="0" i="0" u="none" strike="noStrike" kern="1200" baseline="0" dirty="0" smtClean="0">
                <a:solidFill>
                  <a:schemeClr val="tx1"/>
                </a:solidFill>
                <a:latin typeface="+mn-lt"/>
                <a:ea typeface="+mn-ea"/>
                <a:cs typeface="+mn-cs"/>
              </a:rPr>
              <a:t>Supporting services like decomposition and nutrient recycling are crucial to the proper functioning of ecosystems, and they support entire food webs. Here, Pacific salmon that are captured in a stream are transported into terrestrial habitats, where they are deposited by predators like birds or bears. As they decompose, their nutrient recycling fuels the growth of everything from spiders to lizards to mice to trees.</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7</a:t>
            </a:fld>
            <a:endParaRPr lang="en-US"/>
          </a:p>
        </p:txBody>
      </p:sp>
    </p:spTree>
    <p:extLst>
      <p:ext uri="{BB962C8B-B14F-4D97-AF65-F5344CB8AC3E}">
        <p14:creationId xmlns:p14="http://schemas.microsoft.com/office/powerpoint/2010/main" val="230271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Figure 6.6 </a:t>
            </a:r>
            <a:r>
              <a:rPr lang="en-US" sz="1200" b="0" i="0" u="none" strike="noStrike" kern="1200" baseline="0" dirty="0" smtClean="0">
                <a:solidFill>
                  <a:schemeClr val="tx1"/>
                </a:solidFill>
                <a:latin typeface="+mn-lt"/>
                <a:ea typeface="+mn-ea"/>
                <a:cs typeface="+mn-cs"/>
              </a:rPr>
              <a:t>Food production is one of the few provisioning services of ecosystems that has shown a consistent upward trend. Global food production in agroecosystems, both the total (circles, blue line) and the per capita production (squares, red line), has consistently increased since the 1960s while food prices have remained relatively constant. The prevalence of undernourishment in developing countries (triangles, green line) has decreased, though 842 million people (1 in 8) remain undernourished.</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8</a:t>
            </a:fld>
            <a:endParaRPr lang="en-US"/>
          </a:p>
        </p:txBody>
      </p:sp>
    </p:spTree>
    <p:extLst>
      <p:ext uri="{BB962C8B-B14F-4D97-AF65-F5344CB8AC3E}">
        <p14:creationId xmlns:p14="http://schemas.microsoft.com/office/powerpoint/2010/main" val="7416937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To protect its drinking water, New York City decided it would be a smart and profitable investment to conserve the Catskill Mountains that purify water naturally (A), as opposed to building expensive water treatment facilities (B).</a:t>
            </a:r>
            <a:endParaRPr lang="en-IN" dirty="0"/>
          </a:p>
        </p:txBody>
      </p:sp>
      <p:sp>
        <p:nvSpPr>
          <p:cNvPr id="4" name="Slide Number Placeholder 3"/>
          <p:cNvSpPr>
            <a:spLocks noGrp="1"/>
          </p:cNvSpPr>
          <p:nvPr>
            <p:ph type="sldNum" sz="quarter" idx="10"/>
          </p:nvPr>
        </p:nvSpPr>
        <p:spPr/>
        <p:txBody>
          <a:bodyPr/>
          <a:lstStyle/>
          <a:p>
            <a:pPr>
              <a:defRPr/>
            </a:pPr>
            <a:fld id="{F6F973A6-1012-42FB-8183-4D3C37B2EBC3}" type="slidenum">
              <a:rPr lang="en-US" smtClean="0"/>
              <a:pPr>
                <a:defRPr/>
              </a:pPr>
              <a:t>9</a:t>
            </a:fld>
            <a:endParaRPr lang="en-US"/>
          </a:p>
        </p:txBody>
      </p:sp>
    </p:spTree>
    <p:extLst>
      <p:ext uri="{BB962C8B-B14F-4D97-AF65-F5344CB8AC3E}">
        <p14:creationId xmlns:p14="http://schemas.microsoft.com/office/powerpoint/2010/main" val="12873571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5" name="Picture 5" descr="Oxford University Press logo"/>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5976938"/>
            <a:ext cx="2505075" cy="88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Placeholder 1"/>
          <p:cNvSpPr>
            <a:spLocks noGrp="1"/>
          </p:cNvSpPr>
          <p:nvPr>
            <p:ph type="title"/>
          </p:nvPr>
        </p:nvSpPr>
        <p:spPr>
          <a:xfrm>
            <a:off x="450575" y="586409"/>
            <a:ext cx="11317356" cy="566530"/>
          </a:xfrm>
          <a:prstGeom prst="rect">
            <a:avLst/>
          </a:prstGeom>
        </p:spPr>
        <p:txBody>
          <a:bodyPr rtlCol="0" anchor="t">
            <a:normAutofit/>
          </a:bodyPr>
          <a:lstStyle>
            <a:lvl1pPr algn="ctr">
              <a:defRPr sz="3600" b="1" i="1"/>
            </a:lvl1pPr>
          </a:lstStyle>
          <a:p>
            <a:r>
              <a:rPr lang="en-US" smtClean="0"/>
              <a:t>Click to edit Master title style</a:t>
            </a:r>
            <a:endParaRPr lang="en-US" dirty="0"/>
          </a:p>
        </p:txBody>
      </p:sp>
      <p:sp>
        <p:nvSpPr>
          <p:cNvPr id="11" name="Text Placeholder 10"/>
          <p:cNvSpPr>
            <a:spLocks noGrp="1"/>
          </p:cNvSpPr>
          <p:nvPr>
            <p:ph type="body" sz="quarter" idx="11"/>
          </p:nvPr>
        </p:nvSpPr>
        <p:spPr>
          <a:xfrm>
            <a:off x="450851" y="1152525"/>
            <a:ext cx="11317816" cy="477838"/>
          </a:xfrm>
          <a:prstGeom prst="rect">
            <a:avLst/>
          </a:prstGeom>
        </p:spPr>
        <p:txBody>
          <a:bodyPr/>
          <a:lstStyle>
            <a:lvl1pPr marL="0" indent="0" algn="ctr">
              <a:buNone/>
              <a:defRPr sz="2400">
                <a:solidFill>
                  <a:srgbClr val="1F497D"/>
                </a:solidFill>
              </a:defRPr>
            </a:lvl1pPr>
          </a:lstStyle>
          <a:p>
            <a:pPr lvl="0"/>
            <a:r>
              <a:rPr lang="en-US"/>
              <a:t>Edit Master text styles</a:t>
            </a:r>
          </a:p>
        </p:txBody>
      </p:sp>
      <p:sp>
        <p:nvSpPr>
          <p:cNvPr id="6" name="Picture Placeholder 5"/>
          <p:cNvSpPr>
            <a:spLocks noGrp="1"/>
          </p:cNvSpPr>
          <p:nvPr>
            <p:ph type="pic" sz="quarter" idx="10"/>
          </p:nvPr>
        </p:nvSpPr>
        <p:spPr>
          <a:xfrm>
            <a:off x="3710609" y="1808921"/>
            <a:ext cx="4770784" cy="4283766"/>
          </a:xfrm>
          <a:prstGeom prst="rect">
            <a:avLst/>
          </a:prstGeom>
        </p:spPr>
        <p:txBody>
          <a:bodyPr rtlCol="0">
            <a:normAutofit/>
          </a:bodyPr>
          <a:lstStyle/>
          <a:p>
            <a:pPr lvl="0"/>
            <a:r>
              <a:rPr lang="en-US" noProof="0"/>
              <a:t>Click icon to add picture</a:t>
            </a:r>
            <a:endParaRPr lang="en-US" noProof="0" dirty="0"/>
          </a:p>
        </p:txBody>
      </p:sp>
    </p:spTree>
    <p:extLst>
      <p:ext uri="{BB962C8B-B14F-4D97-AF65-F5344CB8AC3E}">
        <p14:creationId xmlns:p14="http://schemas.microsoft.com/office/powerpoint/2010/main" val="3890316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5462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p:txBody>
      </p:sp>
    </p:spTree>
    <p:extLst>
      <p:ext uri="{BB962C8B-B14F-4D97-AF65-F5344CB8AC3E}">
        <p14:creationId xmlns:p14="http://schemas.microsoft.com/office/powerpoint/2010/main" val="3803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8EB49-10B0-434E-B9A9-AEEABF0BE468}"/>
              </a:ext>
            </a:extLst>
          </p:cNvPr>
          <p:cNvSpPr>
            <a:spLocks noGrp="1"/>
          </p:cNvSpPr>
          <p:nvPr>
            <p:ph type="title"/>
          </p:nvPr>
        </p:nvSpPr>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73636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1A7EB-3577-43FD-9B2D-BCEA4F83C945}"/>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546028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8EB49-10B0-434E-B9A9-AEEABF0BE468}"/>
              </a:ext>
            </a:extLst>
          </p:cNvPr>
          <p:cNvSpPr>
            <a:spLocks noGrp="1"/>
          </p:cNvSpPr>
          <p:nvPr>
            <p:ph type="title"/>
          </p:nvPr>
        </p:nvSpPr>
        <p:spPr/>
        <p:txBody>
          <a:bodyPr/>
          <a:lstStyle/>
          <a:p>
            <a:r>
              <a:rPr lang="en-US"/>
              <a:t>Click to edit Master title style</a:t>
            </a:r>
          </a:p>
        </p:txBody>
      </p:sp>
      <p:sp>
        <p:nvSpPr>
          <p:cNvPr id="4" name="Table Placeholder 3">
            <a:extLst>
              <a:ext uri="{FF2B5EF4-FFF2-40B4-BE49-F238E27FC236}">
                <a16:creationId xmlns:a16="http://schemas.microsoft.com/office/drawing/2014/main" id="{143F8EF5-4C16-48DE-A586-E7CCF94F9F03}"/>
              </a:ext>
            </a:extLst>
          </p:cNvPr>
          <p:cNvSpPr>
            <a:spLocks noGrp="1"/>
          </p:cNvSpPr>
          <p:nvPr>
            <p:ph type="tbl" sz="quarter" idx="10"/>
          </p:nvPr>
        </p:nvSpPr>
        <p:spPr>
          <a:xfrm>
            <a:off x="1366838" y="808037"/>
            <a:ext cx="9759950" cy="5045832"/>
          </a:xfrm>
        </p:spPr>
        <p:txBody>
          <a:bodyPr rtlCol="0">
            <a:normAutofit/>
          </a:bodyPr>
          <a:lstStyle/>
          <a:p>
            <a:pPr lvl="0"/>
            <a:endParaRPr lang="en-US" noProof="0"/>
          </a:p>
        </p:txBody>
      </p:sp>
      <p:sp>
        <p:nvSpPr>
          <p:cNvPr id="6" name="Text Placeholder 5">
            <a:extLst>
              <a:ext uri="{FF2B5EF4-FFF2-40B4-BE49-F238E27FC236}">
                <a16:creationId xmlns:a16="http://schemas.microsoft.com/office/drawing/2014/main" id="{F24482F5-5C68-40F1-BAC8-3387D676EB94}"/>
              </a:ext>
            </a:extLst>
          </p:cNvPr>
          <p:cNvSpPr>
            <a:spLocks noGrp="1"/>
          </p:cNvSpPr>
          <p:nvPr>
            <p:ph type="body" sz="quarter" idx="11"/>
          </p:nvPr>
        </p:nvSpPr>
        <p:spPr>
          <a:xfrm>
            <a:off x="1366838" y="5973510"/>
            <a:ext cx="9759950" cy="503490"/>
          </a:xfrm>
        </p:spPr>
        <p:txBody>
          <a:bodyPr>
            <a:noAutofit/>
          </a:bodyPr>
          <a:lstStyle>
            <a:lvl1pPr marL="0" indent="0">
              <a:buNone/>
              <a:defRPr sz="14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034427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11/22/2024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5235727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6"/>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588" y="3175"/>
            <a:ext cx="121904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8" name="Text Placeholder 2"/>
          <p:cNvSpPr>
            <a:spLocks noGrp="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0"/>
            <a:r>
              <a:rPr lang="en-US" altLang="en-US" smtClean="0"/>
              <a:t>Click to edit Master text styles</a:t>
            </a:r>
          </a:p>
        </p:txBody>
      </p:sp>
      <p:sp>
        <p:nvSpPr>
          <p:cNvPr id="9" name="TextBox 8"/>
          <p:cNvSpPr txBox="1">
            <a:spLocks noChangeArrowheads="1"/>
          </p:cNvSpPr>
          <p:nvPr userDrawn="1"/>
        </p:nvSpPr>
        <p:spPr bwMode="auto">
          <a:xfrm>
            <a:off x="10363200" y="6605588"/>
            <a:ext cx="1827213" cy="246062"/>
          </a:xfrm>
          <a:prstGeom prst="rect">
            <a:avLst/>
          </a:prstGeom>
          <a:noFill/>
          <a:ln>
            <a:noFill/>
          </a:ln>
        </p:spPr>
        <p:txBody>
          <a:bodyPr wrap="none">
            <a:spAutoFit/>
          </a:bodyPr>
          <a:lstStyle>
            <a:lvl1pPr>
              <a:defRPr sz="2400" b="1">
                <a:solidFill>
                  <a:schemeClr val="bg2"/>
                </a:solidFill>
                <a:latin typeface="Times New Roman" panose="02020603050405020304" pitchFamily="18" charset="0"/>
                <a:ea typeface="ＭＳ Ｐゴシック" panose="020B0600070205080204" pitchFamily="34" charset="-128"/>
              </a:defRPr>
            </a:lvl1pPr>
            <a:lvl2pPr marL="742950" indent="-285750">
              <a:defRPr sz="2400" b="1">
                <a:solidFill>
                  <a:schemeClr val="bg2"/>
                </a:solidFill>
                <a:latin typeface="Times New Roman" panose="02020603050405020304" pitchFamily="18" charset="0"/>
                <a:ea typeface="ＭＳ Ｐゴシック" panose="020B0600070205080204" pitchFamily="34" charset="-128"/>
              </a:defRPr>
            </a:lvl2pPr>
            <a:lvl3pPr marL="1143000" indent="-228600">
              <a:defRPr sz="2400" b="1">
                <a:solidFill>
                  <a:schemeClr val="bg2"/>
                </a:solidFill>
                <a:latin typeface="Times New Roman" panose="02020603050405020304" pitchFamily="18" charset="0"/>
                <a:ea typeface="ＭＳ Ｐゴシック" panose="020B0600070205080204" pitchFamily="34" charset="-128"/>
              </a:defRPr>
            </a:lvl3pPr>
            <a:lvl4pPr marL="1600200" indent="-228600">
              <a:defRPr sz="2400" b="1">
                <a:solidFill>
                  <a:schemeClr val="bg2"/>
                </a:solidFill>
                <a:latin typeface="Times New Roman" panose="02020603050405020304" pitchFamily="18" charset="0"/>
                <a:ea typeface="ＭＳ Ｐゴシック" panose="020B0600070205080204" pitchFamily="34" charset="-128"/>
              </a:defRPr>
            </a:lvl4pPr>
            <a:lvl5pPr marL="2057400" indent="-228600">
              <a:defRPr sz="2400" b="1">
                <a:solidFill>
                  <a:schemeClr val="bg2"/>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9pPr>
          </a:lstStyle>
          <a:p>
            <a:pPr algn="r" eaLnBrk="1" fontAlgn="auto" hangingPunct="1">
              <a:spcBef>
                <a:spcPts val="0"/>
              </a:spcBef>
              <a:spcAft>
                <a:spcPts val="0"/>
              </a:spcAft>
              <a:defRPr/>
            </a:pPr>
            <a:r>
              <a:rPr lang="en-US" altLang="en-US" sz="1000" b="0" dirty="0">
                <a:solidFill>
                  <a:schemeClr val="tx1"/>
                </a:solidFill>
                <a:latin typeface="+mj-lt"/>
                <a:cs typeface="Arial" panose="020B0604020202020204" pitchFamily="34" charset="0"/>
              </a:rPr>
              <a:t>© </a:t>
            </a:r>
            <a:r>
              <a:rPr lang="en-US" altLang="en-US" sz="1000" b="0" dirty="0" smtClean="0">
                <a:solidFill>
                  <a:schemeClr val="tx1"/>
                </a:solidFill>
                <a:latin typeface="+mj-lt"/>
                <a:cs typeface="Arial" panose="020B0604020202020204" pitchFamily="34" charset="0"/>
              </a:rPr>
              <a:t>2024 </a:t>
            </a:r>
            <a:r>
              <a:rPr lang="en-US" altLang="en-US" sz="1000" b="0" dirty="0">
                <a:solidFill>
                  <a:schemeClr val="tx1"/>
                </a:solidFill>
                <a:latin typeface="+mj-lt"/>
                <a:cs typeface="Arial" panose="020B0604020202020204" pitchFamily="34" charset="0"/>
              </a:rPr>
              <a:t>Oxford University Press</a:t>
            </a:r>
          </a:p>
        </p:txBody>
      </p:sp>
    </p:spTree>
  </p:cSld>
  <p:clrMap bg1="lt1" tx1="dk1" bg2="lt2" tx2="dk2" accent1="accent1" accent2="accent2" accent3="accent3" accent4="accent4" accent5="accent5" accent6="accent6" hlink="hlink" folHlink="folHlink"/>
  <p:sldLayoutIdLst>
    <p:sldLayoutId id="2147483692" r:id="rId1"/>
    <p:sldLayoutId id="2147483687" r:id="rId2"/>
    <p:sldLayoutId id="2147483688" r:id="rId3"/>
    <p:sldLayoutId id="2147483689" r:id="rId4"/>
  </p:sldLayoutIdLst>
  <p:txStyles>
    <p:titleStyle>
      <a:lvl1pPr algn="ctr" rtl="0" eaLnBrk="0" fontAlgn="base" hangingPunct="0">
        <a:spcBef>
          <a:spcPct val="0"/>
        </a:spcBef>
        <a:spcAft>
          <a:spcPct val="0"/>
        </a:spcAft>
        <a:defRPr sz="3600" kern="1200">
          <a:solidFill>
            <a:schemeClr val="tx2"/>
          </a:solidFill>
          <a:latin typeface="+mj-lt"/>
          <a:ea typeface="+mj-ea"/>
          <a:cs typeface="+mj-cs"/>
        </a:defRPr>
      </a:lvl1pPr>
      <a:lvl2pPr algn="ctr" rtl="0" eaLnBrk="0" fontAlgn="base" hangingPunct="0">
        <a:spcBef>
          <a:spcPct val="0"/>
        </a:spcBef>
        <a:spcAft>
          <a:spcPct val="0"/>
        </a:spcAft>
        <a:defRPr sz="3600">
          <a:solidFill>
            <a:schemeClr val="tx2"/>
          </a:solidFill>
          <a:latin typeface="Calibri" panose="020F0502020204030204" pitchFamily="34" charset="0"/>
        </a:defRPr>
      </a:lvl2pPr>
      <a:lvl3pPr algn="ctr" rtl="0" eaLnBrk="0" fontAlgn="base" hangingPunct="0">
        <a:spcBef>
          <a:spcPct val="0"/>
        </a:spcBef>
        <a:spcAft>
          <a:spcPct val="0"/>
        </a:spcAft>
        <a:defRPr sz="3600">
          <a:solidFill>
            <a:schemeClr val="tx2"/>
          </a:solidFill>
          <a:latin typeface="Calibri" panose="020F0502020204030204" pitchFamily="34" charset="0"/>
        </a:defRPr>
      </a:lvl3pPr>
      <a:lvl4pPr algn="ctr" rtl="0" eaLnBrk="0" fontAlgn="base" hangingPunct="0">
        <a:spcBef>
          <a:spcPct val="0"/>
        </a:spcBef>
        <a:spcAft>
          <a:spcPct val="0"/>
        </a:spcAft>
        <a:defRPr sz="3600">
          <a:solidFill>
            <a:schemeClr val="tx2"/>
          </a:solidFill>
          <a:latin typeface="Calibri" panose="020F0502020204030204" pitchFamily="34" charset="0"/>
        </a:defRPr>
      </a:lvl4pPr>
      <a:lvl5pPr algn="ctr" rtl="0" eaLnBrk="0" fontAlgn="base" hangingPunct="0">
        <a:spcBef>
          <a:spcPct val="0"/>
        </a:spcBef>
        <a:spcAft>
          <a:spcPct val="0"/>
        </a:spcAft>
        <a:defRPr sz="3600">
          <a:solidFill>
            <a:schemeClr val="tx2"/>
          </a:solidFill>
          <a:latin typeface="Calibri" panose="020F0502020204030204" pitchFamily="34" charset="0"/>
        </a:defRPr>
      </a:lvl5pPr>
      <a:lvl6pPr marL="457200" algn="ctr" rtl="0" fontAlgn="base">
        <a:spcBef>
          <a:spcPct val="0"/>
        </a:spcBef>
        <a:spcAft>
          <a:spcPct val="0"/>
        </a:spcAft>
        <a:defRPr sz="3600">
          <a:solidFill>
            <a:schemeClr val="tx2"/>
          </a:solidFill>
          <a:latin typeface="Calibri" panose="020F0502020204030204" pitchFamily="34" charset="0"/>
        </a:defRPr>
      </a:lvl6pPr>
      <a:lvl7pPr marL="914400" algn="ctr" rtl="0" fontAlgn="base">
        <a:spcBef>
          <a:spcPct val="0"/>
        </a:spcBef>
        <a:spcAft>
          <a:spcPct val="0"/>
        </a:spcAft>
        <a:defRPr sz="3600">
          <a:solidFill>
            <a:schemeClr val="tx2"/>
          </a:solidFill>
          <a:latin typeface="Calibri" panose="020F0502020204030204" pitchFamily="34" charset="0"/>
        </a:defRPr>
      </a:lvl7pPr>
      <a:lvl8pPr marL="1371600" algn="ctr" rtl="0" fontAlgn="base">
        <a:spcBef>
          <a:spcPct val="0"/>
        </a:spcBef>
        <a:spcAft>
          <a:spcPct val="0"/>
        </a:spcAft>
        <a:defRPr sz="3600">
          <a:solidFill>
            <a:schemeClr val="tx2"/>
          </a:solidFill>
          <a:latin typeface="Calibri" panose="020F0502020204030204" pitchFamily="34" charset="0"/>
        </a:defRPr>
      </a:lvl8pPr>
      <a:lvl9pPr marL="1828800" algn="ctr" rtl="0" fontAlgn="base">
        <a:spcBef>
          <a:spcPct val="0"/>
        </a:spcBef>
        <a:spcAft>
          <a:spcPct val="0"/>
        </a:spcAft>
        <a:defRPr sz="3600">
          <a:solidFill>
            <a:schemeClr val="tx2"/>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0" y="0"/>
            <a:ext cx="12192000" cy="369888"/>
          </a:xfrm>
          <a:prstGeom prst="rect">
            <a:avLst/>
          </a:prstGeom>
          <a:solidFill>
            <a:srgbClr val="001A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lvl="0"/>
            <a:r>
              <a:rPr lang="en-US" altLang="en-US" smtClean="0"/>
              <a:t>Click to edit Master title style</a:t>
            </a:r>
          </a:p>
        </p:txBody>
      </p:sp>
      <p:sp>
        <p:nvSpPr>
          <p:cNvPr id="2051" name="Text Placeholder 3"/>
          <p:cNvSpPr>
            <a:spLocks noGrp="1"/>
          </p:cNvSpPr>
          <p:nvPr>
            <p:ph type="body" idx="1"/>
          </p:nvPr>
        </p:nvSpPr>
        <p:spPr bwMode="auto">
          <a:xfrm>
            <a:off x="838200" y="952500"/>
            <a:ext cx="10515600" cy="522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6" name="TextBox 5">
            <a:extLst>
              <a:ext uri="{FF2B5EF4-FFF2-40B4-BE49-F238E27FC236}">
                <a16:creationId xmlns:a16="http://schemas.microsoft.com/office/drawing/2014/main" id="{B9A352A1-3B59-4F46-8B27-7104614BE002}"/>
              </a:ext>
            </a:extLst>
          </p:cNvPr>
          <p:cNvSpPr txBox="1">
            <a:spLocks noChangeArrowheads="1"/>
          </p:cNvSpPr>
          <p:nvPr userDrawn="1"/>
        </p:nvSpPr>
        <p:spPr bwMode="auto">
          <a:xfrm>
            <a:off x="10363200" y="6605588"/>
            <a:ext cx="1827213" cy="246062"/>
          </a:xfrm>
          <a:prstGeom prst="rect">
            <a:avLst/>
          </a:prstGeom>
          <a:noFill/>
          <a:ln>
            <a:noFill/>
          </a:ln>
        </p:spPr>
        <p:txBody>
          <a:bodyPr wrap="none">
            <a:spAutoFit/>
          </a:bodyPr>
          <a:lstStyle>
            <a:lvl1pPr>
              <a:defRPr sz="2400" b="1">
                <a:solidFill>
                  <a:schemeClr val="bg2"/>
                </a:solidFill>
                <a:latin typeface="Times New Roman" panose="02020603050405020304" pitchFamily="18" charset="0"/>
                <a:ea typeface="ＭＳ Ｐゴシック" panose="020B0600070205080204" pitchFamily="34" charset="-128"/>
              </a:defRPr>
            </a:lvl1pPr>
            <a:lvl2pPr marL="742950" indent="-285750">
              <a:defRPr sz="2400" b="1">
                <a:solidFill>
                  <a:schemeClr val="bg2"/>
                </a:solidFill>
                <a:latin typeface="Times New Roman" panose="02020603050405020304" pitchFamily="18" charset="0"/>
                <a:ea typeface="ＭＳ Ｐゴシック" panose="020B0600070205080204" pitchFamily="34" charset="-128"/>
              </a:defRPr>
            </a:lvl2pPr>
            <a:lvl3pPr marL="1143000" indent="-228600">
              <a:defRPr sz="2400" b="1">
                <a:solidFill>
                  <a:schemeClr val="bg2"/>
                </a:solidFill>
                <a:latin typeface="Times New Roman" panose="02020603050405020304" pitchFamily="18" charset="0"/>
                <a:ea typeface="ＭＳ Ｐゴシック" panose="020B0600070205080204" pitchFamily="34" charset="-128"/>
              </a:defRPr>
            </a:lvl3pPr>
            <a:lvl4pPr marL="1600200" indent="-228600">
              <a:defRPr sz="2400" b="1">
                <a:solidFill>
                  <a:schemeClr val="bg2"/>
                </a:solidFill>
                <a:latin typeface="Times New Roman" panose="02020603050405020304" pitchFamily="18" charset="0"/>
                <a:ea typeface="ＭＳ Ｐゴシック" panose="020B0600070205080204" pitchFamily="34" charset="-128"/>
              </a:defRPr>
            </a:lvl4pPr>
            <a:lvl5pPr marL="2057400" indent="-228600">
              <a:defRPr sz="2400" b="1">
                <a:solidFill>
                  <a:schemeClr val="bg2"/>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b="1">
                <a:solidFill>
                  <a:schemeClr val="bg2"/>
                </a:solidFill>
                <a:latin typeface="Times New Roman" panose="02020603050405020304" pitchFamily="18" charset="0"/>
                <a:ea typeface="ＭＳ Ｐゴシック" panose="020B0600070205080204" pitchFamily="34" charset="-128"/>
              </a:defRPr>
            </a:lvl9pPr>
          </a:lstStyle>
          <a:p>
            <a:pPr algn="r" eaLnBrk="1" fontAlgn="auto" hangingPunct="1">
              <a:spcBef>
                <a:spcPts val="0"/>
              </a:spcBef>
              <a:spcAft>
                <a:spcPts val="0"/>
              </a:spcAft>
              <a:defRPr/>
            </a:pPr>
            <a:r>
              <a:rPr lang="en-US" altLang="en-US" sz="1000" b="0" dirty="0">
                <a:solidFill>
                  <a:schemeClr val="tx1"/>
                </a:solidFill>
                <a:latin typeface="+mj-lt"/>
                <a:cs typeface="Arial" panose="020B0604020202020204" pitchFamily="34" charset="0"/>
              </a:rPr>
              <a:t>© </a:t>
            </a:r>
            <a:r>
              <a:rPr lang="en-US" altLang="en-US" sz="1000" b="0" dirty="0" smtClean="0">
                <a:solidFill>
                  <a:schemeClr val="tx1"/>
                </a:solidFill>
                <a:latin typeface="+mj-lt"/>
                <a:cs typeface="Arial" panose="020B0604020202020204" pitchFamily="34" charset="0"/>
              </a:rPr>
              <a:t>2024 </a:t>
            </a:r>
            <a:r>
              <a:rPr lang="en-US" altLang="en-US" sz="1000" b="0" dirty="0">
                <a:solidFill>
                  <a:schemeClr val="tx1"/>
                </a:solidFill>
                <a:latin typeface="+mj-lt"/>
                <a:cs typeface="Arial" panose="020B0604020202020204" pitchFamily="34" charset="0"/>
              </a:rPr>
              <a:t>Oxford University Press</a:t>
            </a:r>
          </a:p>
        </p:txBody>
      </p:sp>
    </p:spTree>
  </p:cSld>
  <p:clrMap bg1="lt1" tx1="dk1" bg2="lt2" tx2="dk2" accent1="accent1" accent2="accent2" accent3="accent3" accent4="accent4" accent5="accent5" accent6="accent6" hlink="hlink" folHlink="folHlink"/>
  <p:sldLayoutIdLst>
    <p:sldLayoutId id="2147483690" r:id="rId1"/>
    <p:sldLayoutId id="2147483691" r:id="rId2"/>
    <p:sldLayoutId id="2147483693" r:id="rId3"/>
  </p:sldLayoutIdLst>
  <p:txStyles>
    <p:titleStyle>
      <a:lvl1pPr algn="l" rtl="0" eaLnBrk="0" fontAlgn="base" hangingPunct="0">
        <a:spcBef>
          <a:spcPct val="0"/>
        </a:spcBef>
        <a:spcAft>
          <a:spcPct val="0"/>
        </a:spcAft>
        <a:defRPr kern="1200">
          <a:solidFill>
            <a:schemeClr val="bg1"/>
          </a:solidFill>
          <a:latin typeface="+mj-lt"/>
          <a:ea typeface="+mj-ea"/>
          <a:cs typeface="+mj-cs"/>
        </a:defRPr>
      </a:lvl1pPr>
      <a:lvl2pPr algn="l" rtl="0" eaLnBrk="0" fontAlgn="base" hangingPunct="0">
        <a:spcBef>
          <a:spcPct val="0"/>
        </a:spcBef>
        <a:spcAft>
          <a:spcPct val="0"/>
        </a:spcAft>
        <a:defRPr>
          <a:solidFill>
            <a:schemeClr val="bg1"/>
          </a:solidFill>
          <a:latin typeface="Calibri" panose="020F0502020204030204" pitchFamily="34" charset="0"/>
        </a:defRPr>
      </a:lvl2pPr>
      <a:lvl3pPr algn="l" rtl="0" eaLnBrk="0" fontAlgn="base" hangingPunct="0">
        <a:spcBef>
          <a:spcPct val="0"/>
        </a:spcBef>
        <a:spcAft>
          <a:spcPct val="0"/>
        </a:spcAft>
        <a:defRPr>
          <a:solidFill>
            <a:schemeClr val="bg1"/>
          </a:solidFill>
          <a:latin typeface="Calibri" panose="020F0502020204030204" pitchFamily="34" charset="0"/>
        </a:defRPr>
      </a:lvl3pPr>
      <a:lvl4pPr algn="l" rtl="0" eaLnBrk="0" fontAlgn="base" hangingPunct="0">
        <a:spcBef>
          <a:spcPct val="0"/>
        </a:spcBef>
        <a:spcAft>
          <a:spcPct val="0"/>
        </a:spcAft>
        <a:defRPr>
          <a:solidFill>
            <a:schemeClr val="bg1"/>
          </a:solidFill>
          <a:latin typeface="Calibri" panose="020F0502020204030204" pitchFamily="34" charset="0"/>
        </a:defRPr>
      </a:lvl4pPr>
      <a:lvl5pPr algn="l" rtl="0" eaLnBrk="0" fontAlgn="base" hangingPunct="0">
        <a:spcBef>
          <a:spcPct val="0"/>
        </a:spcBef>
        <a:spcAft>
          <a:spcPct val="0"/>
        </a:spcAft>
        <a:defRPr>
          <a:solidFill>
            <a:schemeClr val="bg1"/>
          </a:solidFill>
          <a:latin typeface="Calibri" panose="020F0502020204030204" pitchFamily="34" charset="0"/>
        </a:defRPr>
      </a:lvl5pPr>
      <a:lvl6pPr marL="457200" algn="l" rtl="0" fontAlgn="base">
        <a:spcBef>
          <a:spcPct val="0"/>
        </a:spcBef>
        <a:spcAft>
          <a:spcPct val="0"/>
        </a:spcAft>
        <a:defRPr>
          <a:solidFill>
            <a:schemeClr val="bg1"/>
          </a:solidFill>
          <a:latin typeface="Calibri" panose="020F0502020204030204" pitchFamily="34" charset="0"/>
        </a:defRPr>
      </a:lvl6pPr>
      <a:lvl7pPr marL="914400" algn="l" rtl="0" fontAlgn="base">
        <a:spcBef>
          <a:spcPct val="0"/>
        </a:spcBef>
        <a:spcAft>
          <a:spcPct val="0"/>
        </a:spcAft>
        <a:defRPr>
          <a:solidFill>
            <a:schemeClr val="bg1"/>
          </a:solidFill>
          <a:latin typeface="Calibri" panose="020F0502020204030204" pitchFamily="34" charset="0"/>
        </a:defRPr>
      </a:lvl7pPr>
      <a:lvl8pPr marL="1371600" algn="l" rtl="0" fontAlgn="base">
        <a:spcBef>
          <a:spcPct val="0"/>
        </a:spcBef>
        <a:spcAft>
          <a:spcPct val="0"/>
        </a:spcAft>
        <a:defRPr>
          <a:solidFill>
            <a:schemeClr val="bg1"/>
          </a:solidFill>
          <a:latin typeface="Calibri" panose="020F0502020204030204" pitchFamily="34" charset="0"/>
        </a:defRPr>
      </a:lvl8pPr>
      <a:lvl9pPr marL="1828800" algn="l" rtl="0" fontAlgn="base">
        <a:spcBef>
          <a:spcPct val="0"/>
        </a:spcBef>
        <a:spcAft>
          <a:spcPct val="0"/>
        </a:spcAft>
        <a:defRPr>
          <a:solidFill>
            <a:schemeClr val="bg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3"/>
          <p:cNvSpPr>
            <a:spLocks noGrp="1"/>
          </p:cNvSpPr>
          <p:nvPr>
            <p:ph type="title"/>
          </p:nvPr>
        </p:nvSpPr>
        <p:spPr>
          <a:xfrm>
            <a:off x="439738" y="585788"/>
            <a:ext cx="11317287" cy="593017"/>
          </a:xfrm>
        </p:spPr>
        <p:txBody>
          <a:bodyPr>
            <a:noAutofit/>
          </a:bodyPr>
          <a:lstStyle/>
          <a:p>
            <a:pPr eaLnBrk="1" hangingPunct="1"/>
            <a:r>
              <a:rPr lang="en-US" altLang="en-US" sz="3500" dirty="0"/>
              <a:t>CONSERVATION </a:t>
            </a:r>
            <a:r>
              <a:rPr lang="en-US" altLang="en-US" sz="3500" dirty="0" smtClean="0"/>
              <a:t>BIOLOGY</a:t>
            </a:r>
            <a:endParaRPr lang="en-IN" altLang="en-US" sz="2600" dirty="0" smtClean="0"/>
          </a:p>
        </p:txBody>
      </p:sp>
      <p:sp>
        <p:nvSpPr>
          <p:cNvPr id="6147" name="Text Placeholder 5"/>
          <p:cNvSpPr>
            <a:spLocks noGrp="1"/>
          </p:cNvSpPr>
          <p:nvPr>
            <p:ph type="body" sz="quarter" idx="11"/>
          </p:nvPr>
        </p:nvSpPr>
        <p:spPr>
          <a:xfrm>
            <a:off x="450850" y="1178805"/>
            <a:ext cx="11317288" cy="450850"/>
          </a:xfrm>
        </p:spPr>
        <p:txBody>
          <a:bodyPr/>
          <a:lstStyle/>
          <a:p>
            <a:pPr eaLnBrk="1" hangingPunct="1"/>
            <a:r>
              <a:rPr lang="en-US" altLang="en-US" kern="1000" dirty="0" smtClean="0"/>
              <a:t>By </a:t>
            </a:r>
            <a:r>
              <a:rPr lang="en-US" altLang="en-US" kern="1000" dirty="0"/>
              <a:t>Bradley J. </a:t>
            </a:r>
            <a:r>
              <a:rPr lang="en-US" altLang="en-US" kern="1000" dirty="0" err="1"/>
              <a:t>Cardinale</a:t>
            </a:r>
            <a:r>
              <a:rPr lang="de-DE" dirty="0" smtClean="0"/>
              <a:t> and </a:t>
            </a:r>
            <a:r>
              <a:rPr lang="de-DE" dirty="0"/>
              <a:t>James D. Murdoch</a:t>
            </a:r>
            <a:endParaRPr lang="en-IN" altLang="en-US" kern="1000" dirty="0" smtClean="0"/>
          </a:p>
        </p:txBody>
      </p:sp>
      <p:pic>
        <p:nvPicPr>
          <p:cNvPr id="3" name="Picture 2" title="Cov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8482" y="1762127"/>
            <a:ext cx="3775037" cy="483204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6.7 </a:t>
            </a:r>
            <a:r>
              <a:rPr lang="en-US" dirty="0"/>
              <a:t>Biological control of insect pests by predators, parasitoids, and pathogens is an important regulating service of ecosystems worth billions of dollars in crop protection. </a:t>
            </a:r>
          </a:p>
        </p:txBody>
      </p:sp>
      <p:pic>
        <p:nvPicPr>
          <p:cNvPr id="2" name="Picture 1" descr="Image A shows a lady bug eating. Image B shows a wasp. Image C shows a fungal pathogen.&#10;" title="Figure 6.7 Biological control of insect pests by predators, parasitoids, and pathogens is an important regulating service of ecosystems worth billions of dollars in crop protection.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874" y="2247964"/>
            <a:ext cx="10284252" cy="2362073"/>
          </a:xfrm>
          <a:prstGeom prst="rect">
            <a:avLst/>
          </a:prstGeom>
        </p:spPr>
      </p:pic>
    </p:spTree>
    <p:extLst>
      <p:ext uri="{BB962C8B-B14F-4D97-AF65-F5344CB8AC3E}">
        <p14:creationId xmlns:p14="http://schemas.microsoft.com/office/powerpoint/2010/main" val="1887138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11</a:t>
            </a:r>
            <a:endParaRPr lang="en-IN" dirty="0"/>
          </a:p>
        </p:txBody>
      </p:sp>
      <p:pic>
        <p:nvPicPr>
          <p:cNvPr id="2" name="Picture 1" descr="Image A shows loss of the coastal wetlands from 1932 to 2000. A photo B shows rescuers working after the hurricane Katrina.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3204" y="744260"/>
            <a:ext cx="10085593" cy="5369480"/>
          </a:xfrm>
          <a:prstGeom prst="rect">
            <a:avLst/>
          </a:prstGeom>
        </p:spPr>
      </p:pic>
    </p:spTree>
    <p:extLst>
      <p:ext uri="{BB962C8B-B14F-4D97-AF65-F5344CB8AC3E}">
        <p14:creationId xmlns:p14="http://schemas.microsoft.com/office/powerpoint/2010/main" val="3631818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2" title="TABLE 6.1 Select examples that illustrate the value of ecosystem services associated with outdoor recreational activities"/>
          <p:cNvGraphicFramePr>
            <a:graphicFrameLocks noGrp="1"/>
          </p:cNvGraphicFramePr>
          <p:nvPr>
            <p:extLst>
              <p:ext uri="{D42A27DB-BD31-4B8C-83A1-F6EECF244321}">
                <p14:modId xmlns:p14="http://schemas.microsoft.com/office/powerpoint/2010/main" val="2206564058"/>
              </p:ext>
            </p:extLst>
          </p:nvPr>
        </p:nvGraphicFramePr>
        <p:xfrm>
          <a:off x="2097406" y="2005404"/>
          <a:ext cx="8037194" cy="2902583"/>
        </p:xfrm>
        <a:graphic>
          <a:graphicData uri="http://schemas.openxmlformats.org/drawingml/2006/table">
            <a:tbl>
              <a:tblPr firstRow="1" bandRow="1">
                <a:tableStyleId>{2D5ABB26-0587-4C30-8999-92F81FD0307C}</a:tableStyleId>
              </a:tblPr>
              <a:tblGrid>
                <a:gridCol w="1367155">
                  <a:extLst>
                    <a:ext uri="{9D8B030D-6E8A-4147-A177-3AD203B41FA5}">
                      <a16:colId xmlns:a16="http://schemas.microsoft.com/office/drawing/2014/main" val="20000"/>
                    </a:ext>
                  </a:extLst>
                </a:gridCol>
                <a:gridCol w="1605915">
                  <a:extLst>
                    <a:ext uri="{9D8B030D-6E8A-4147-A177-3AD203B41FA5}">
                      <a16:colId xmlns:a16="http://schemas.microsoft.com/office/drawing/2014/main" val="20001"/>
                    </a:ext>
                  </a:extLst>
                </a:gridCol>
                <a:gridCol w="518160">
                  <a:extLst>
                    <a:ext uri="{9D8B030D-6E8A-4147-A177-3AD203B41FA5}">
                      <a16:colId xmlns:a16="http://schemas.microsoft.com/office/drawing/2014/main" val="20002"/>
                    </a:ext>
                  </a:extLst>
                </a:gridCol>
                <a:gridCol w="1756410">
                  <a:extLst>
                    <a:ext uri="{9D8B030D-6E8A-4147-A177-3AD203B41FA5}">
                      <a16:colId xmlns:a16="http://schemas.microsoft.com/office/drawing/2014/main" val="20003"/>
                    </a:ext>
                  </a:extLst>
                </a:gridCol>
                <a:gridCol w="1028700">
                  <a:extLst>
                    <a:ext uri="{9D8B030D-6E8A-4147-A177-3AD203B41FA5}">
                      <a16:colId xmlns:a16="http://schemas.microsoft.com/office/drawing/2014/main" val="20004"/>
                    </a:ext>
                  </a:extLst>
                </a:gridCol>
                <a:gridCol w="1760854">
                  <a:extLst>
                    <a:ext uri="{9D8B030D-6E8A-4147-A177-3AD203B41FA5}">
                      <a16:colId xmlns:a16="http://schemas.microsoft.com/office/drawing/2014/main" val="20005"/>
                    </a:ext>
                  </a:extLst>
                </a:gridCol>
              </a:tblGrid>
              <a:tr h="205104">
                <a:tc>
                  <a:txBody>
                    <a:bodyPr/>
                    <a:lstStyle/>
                    <a:p>
                      <a:pPr marL="57150">
                        <a:lnSpc>
                          <a:spcPct val="100000"/>
                        </a:lnSpc>
                      </a:pPr>
                      <a:r>
                        <a:rPr sz="1050" b="0" spc="-10" dirty="0">
                          <a:solidFill>
                            <a:srgbClr val="231F20"/>
                          </a:solidFill>
                          <a:latin typeface="Aktiv Grotesk Medium"/>
                          <a:cs typeface="Aktiv Grotesk Medium"/>
                        </a:rPr>
                        <a:t>Activity</a:t>
                      </a:r>
                      <a:endParaRPr sz="1050">
                        <a:latin typeface="Aktiv Grotesk Medium"/>
                        <a:cs typeface="Aktiv Grotesk Medium"/>
                      </a:endParaRPr>
                    </a:p>
                  </a:txBody>
                  <a:tcPr marL="0" marR="0" marT="0" marB="0">
                    <a:lnB w="19050">
                      <a:solidFill>
                        <a:srgbClr val="C2DCDF"/>
                      </a:solidFill>
                      <a:prstDash val="solid"/>
                    </a:lnB>
                  </a:tcPr>
                </a:tc>
                <a:tc>
                  <a:txBody>
                    <a:bodyPr/>
                    <a:lstStyle/>
                    <a:p>
                      <a:pPr marL="106680">
                        <a:lnSpc>
                          <a:spcPct val="100000"/>
                        </a:lnSpc>
                      </a:pPr>
                      <a:r>
                        <a:rPr sz="1050" b="0" spc="-10" dirty="0">
                          <a:solidFill>
                            <a:srgbClr val="231F20"/>
                          </a:solidFill>
                          <a:latin typeface="Aktiv Grotesk Medium"/>
                          <a:cs typeface="Aktiv Grotesk Medium"/>
                        </a:rPr>
                        <a:t>Location</a:t>
                      </a:r>
                      <a:endParaRPr sz="1050">
                        <a:latin typeface="Aktiv Grotesk Medium"/>
                        <a:cs typeface="Aktiv Grotesk Medium"/>
                      </a:endParaRPr>
                    </a:p>
                  </a:txBody>
                  <a:tcPr marL="0" marR="0" marT="0" marB="0">
                    <a:lnB w="19050">
                      <a:solidFill>
                        <a:srgbClr val="C2DCDF"/>
                      </a:solidFill>
                      <a:prstDash val="solid"/>
                    </a:lnB>
                  </a:tcPr>
                </a:tc>
                <a:tc>
                  <a:txBody>
                    <a:bodyPr/>
                    <a:lstStyle/>
                    <a:p>
                      <a:pPr marR="73025" algn="ctr">
                        <a:lnSpc>
                          <a:spcPct val="100000"/>
                        </a:lnSpc>
                      </a:pPr>
                      <a:r>
                        <a:rPr sz="1050" b="0" spc="-20" dirty="0">
                          <a:solidFill>
                            <a:srgbClr val="231F20"/>
                          </a:solidFill>
                          <a:latin typeface="Aktiv Grotesk Medium"/>
                          <a:cs typeface="Aktiv Grotesk Medium"/>
                        </a:rPr>
                        <a:t>Year</a:t>
                      </a:r>
                      <a:endParaRPr sz="1050">
                        <a:latin typeface="Aktiv Grotesk Medium"/>
                        <a:cs typeface="Aktiv Grotesk Medium"/>
                      </a:endParaRPr>
                    </a:p>
                  </a:txBody>
                  <a:tcPr marL="0" marR="0" marT="0" marB="0">
                    <a:lnB w="19050">
                      <a:solidFill>
                        <a:srgbClr val="C2DCDF"/>
                      </a:solidFill>
                      <a:prstDash val="solid"/>
                    </a:lnB>
                  </a:tcPr>
                </a:tc>
                <a:tc>
                  <a:txBody>
                    <a:bodyPr/>
                    <a:lstStyle/>
                    <a:p>
                      <a:pPr marL="125095">
                        <a:lnSpc>
                          <a:spcPct val="100000"/>
                        </a:lnSpc>
                      </a:pPr>
                      <a:r>
                        <a:rPr sz="1050" b="0" spc="-10" dirty="0">
                          <a:solidFill>
                            <a:srgbClr val="231F20"/>
                          </a:solidFill>
                          <a:latin typeface="Aktiv Grotesk Medium"/>
                          <a:cs typeface="Aktiv Grotesk Medium"/>
                        </a:rPr>
                        <a:t>Users</a:t>
                      </a:r>
                      <a:endParaRPr sz="1050">
                        <a:latin typeface="Aktiv Grotesk Medium"/>
                        <a:cs typeface="Aktiv Grotesk Medium"/>
                      </a:endParaRPr>
                    </a:p>
                  </a:txBody>
                  <a:tcPr marL="0" marR="0" marT="0" marB="0">
                    <a:lnB w="19050">
                      <a:solidFill>
                        <a:srgbClr val="C2DCDF"/>
                      </a:solidFill>
                      <a:prstDash val="solid"/>
                    </a:lnB>
                  </a:tcPr>
                </a:tc>
                <a:tc>
                  <a:txBody>
                    <a:bodyPr/>
                    <a:lstStyle/>
                    <a:p>
                      <a:pPr marL="62230">
                        <a:lnSpc>
                          <a:spcPct val="100000"/>
                        </a:lnSpc>
                      </a:pPr>
                      <a:r>
                        <a:rPr sz="1050" b="0" dirty="0">
                          <a:solidFill>
                            <a:srgbClr val="231F20"/>
                          </a:solidFill>
                          <a:latin typeface="Aktiv Grotesk Medium"/>
                          <a:cs typeface="Aktiv Grotesk Medium"/>
                        </a:rPr>
                        <a:t>Annual</a:t>
                      </a:r>
                      <a:r>
                        <a:rPr sz="1050" b="0" spc="40" dirty="0">
                          <a:solidFill>
                            <a:srgbClr val="231F20"/>
                          </a:solidFill>
                          <a:latin typeface="Aktiv Grotesk Medium"/>
                          <a:cs typeface="Aktiv Grotesk Medium"/>
                        </a:rPr>
                        <a:t> </a:t>
                      </a:r>
                      <a:r>
                        <a:rPr sz="1050" b="0" spc="-10" dirty="0">
                          <a:solidFill>
                            <a:srgbClr val="231F20"/>
                          </a:solidFill>
                          <a:latin typeface="Aktiv Grotesk Medium"/>
                          <a:cs typeface="Aktiv Grotesk Medium"/>
                        </a:rPr>
                        <a:t>value</a:t>
                      </a:r>
                      <a:r>
                        <a:rPr sz="1050" b="0" i="1" spc="-15" baseline="19841" dirty="0">
                          <a:solidFill>
                            <a:srgbClr val="231F20"/>
                          </a:solidFill>
                          <a:latin typeface="Aktiv Grotesk Light"/>
                          <a:cs typeface="Aktiv Grotesk Light"/>
                        </a:rPr>
                        <a:t>a</a:t>
                      </a:r>
                      <a:endParaRPr sz="1050" baseline="19841">
                        <a:latin typeface="Aktiv Grotesk Light"/>
                        <a:cs typeface="Aktiv Grotesk Light"/>
                      </a:endParaRPr>
                    </a:p>
                  </a:txBody>
                  <a:tcPr marL="0" marR="0" marT="0" marB="0">
                    <a:lnB w="19050">
                      <a:solidFill>
                        <a:srgbClr val="C2DCDF"/>
                      </a:solidFill>
                      <a:prstDash val="solid"/>
                    </a:lnB>
                  </a:tcPr>
                </a:tc>
                <a:tc>
                  <a:txBody>
                    <a:bodyPr/>
                    <a:lstStyle/>
                    <a:p>
                      <a:pPr marL="110489">
                        <a:lnSpc>
                          <a:spcPct val="100000"/>
                        </a:lnSpc>
                      </a:pPr>
                      <a:r>
                        <a:rPr sz="1050" b="0" spc="-10" dirty="0">
                          <a:solidFill>
                            <a:srgbClr val="231F20"/>
                          </a:solidFill>
                          <a:latin typeface="Aktiv Grotesk Medium"/>
                          <a:cs typeface="Aktiv Grotesk Medium"/>
                        </a:rPr>
                        <a:t>Reference</a:t>
                      </a:r>
                      <a:endParaRPr sz="1050">
                        <a:latin typeface="Aktiv Grotesk Medium"/>
                        <a:cs typeface="Aktiv Grotesk Medium"/>
                      </a:endParaRPr>
                    </a:p>
                  </a:txBody>
                  <a:tcPr marL="0" marR="0" marT="0" marB="0">
                    <a:lnB w="19050">
                      <a:solidFill>
                        <a:srgbClr val="C2DCDF"/>
                      </a:solidFill>
                      <a:prstDash val="solid"/>
                    </a:lnB>
                  </a:tcPr>
                </a:tc>
                <a:extLst>
                  <a:ext uri="{0D108BD9-81ED-4DB2-BD59-A6C34878D82A}">
                    <a16:rowId xmlns:a16="http://schemas.microsoft.com/office/drawing/2014/main" val="10000"/>
                  </a:ext>
                </a:extLst>
              </a:tr>
              <a:tr h="495934">
                <a:tc>
                  <a:txBody>
                    <a:bodyPr/>
                    <a:lstStyle/>
                    <a:p>
                      <a:pPr marL="57150">
                        <a:lnSpc>
                          <a:spcPct val="100000"/>
                        </a:lnSpc>
                        <a:spcBef>
                          <a:spcPts val="220"/>
                        </a:spcBef>
                      </a:pPr>
                      <a:r>
                        <a:rPr sz="1000" b="0" dirty="0">
                          <a:solidFill>
                            <a:srgbClr val="231F20"/>
                          </a:solidFill>
                          <a:latin typeface="Aktiv Grotesk Light"/>
                          <a:cs typeface="Aktiv Grotesk Light"/>
                        </a:rPr>
                        <a:t>Wildlife</a:t>
                      </a:r>
                      <a:r>
                        <a:rPr sz="1000" b="0" spc="130" dirty="0">
                          <a:solidFill>
                            <a:srgbClr val="231F20"/>
                          </a:solidFill>
                          <a:latin typeface="Aktiv Grotesk Light"/>
                          <a:cs typeface="Aktiv Grotesk Light"/>
                        </a:rPr>
                        <a:t> </a:t>
                      </a:r>
                      <a:r>
                        <a:rPr sz="1000" b="0" spc="-10" dirty="0">
                          <a:solidFill>
                            <a:srgbClr val="231F20"/>
                          </a:solidFill>
                          <a:latin typeface="Aktiv Grotesk Light"/>
                          <a:cs typeface="Aktiv Grotesk Light"/>
                        </a:rPr>
                        <a:t>viewing</a:t>
                      </a:r>
                      <a:endParaRPr sz="1000">
                        <a:latin typeface="Aktiv Grotesk Light"/>
                        <a:cs typeface="Aktiv Grotesk Light"/>
                      </a:endParaRPr>
                    </a:p>
                  </a:txBody>
                  <a:tcPr marL="0" marR="0" marT="27940" marB="0">
                    <a:lnT w="19050">
                      <a:solidFill>
                        <a:srgbClr val="C2DCDF"/>
                      </a:solidFill>
                      <a:prstDash val="solid"/>
                    </a:lnT>
                  </a:tcPr>
                </a:tc>
                <a:tc>
                  <a:txBody>
                    <a:bodyPr/>
                    <a:lstStyle/>
                    <a:p>
                      <a:pPr marL="201295" marR="97790" indent="-94615">
                        <a:lnSpc>
                          <a:spcPts val="1120"/>
                        </a:lnSpc>
                        <a:spcBef>
                          <a:spcPts val="325"/>
                        </a:spcBef>
                      </a:pPr>
                      <a:r>
                        <a:rPr sz="1000" b="0" dirty="0">
                          <a:solidFill>
                            <a:srgbClr val="231F20"/>
                          </a:solidFill>
                          <a:latin typeface="Aktiv Grotesk Light"/>
                          <a:cs typeface="Aktiv Grotesk Light"/>
                        </a:rPr>
                        <a:t>National</a:t>
                      </a:r>
                      <a:r>
                        <a:rPr sz="1000" b="0" spc="140" dirty="0">
                          <a:solidFill>
                            <a:srgbClr val="231F20"/>
                          </a:solidFill>
                          <a:latin typeface="Aktiv Grotesk Light"/>
                          <a:cs typeface="Aktiv Grotesk Light"/>
                        </a:rPr>
                        <a:t> </a:t>
                      </a:r>
                      <a:r>
                        <a:rPr sz="1000" b="0" dirty="0">
                          <a:solidFill>
                            <a:srgbClr val="231F20"/>
                          </a:solidFill>
                          <a:latin typeface="Aktiv Grotesk Light"/>
                          <a:cs typeface="Aktiv Grotesk Light"/>
                        </a:rPr>
                        <a:t>Wildlife</a:t>
                      </a:r>
                      <a:r>
                        <a:rPr sz="1000" b="0" spc="140" dirty="0">
                          <a:solidFill>
                            <a:srgbClr val="231F20"/>
                          </a:solidFill>
                          <a:latin typeface="Aktiv Grotesk Light"/>
                          <a:cs typeface="Aktiv Grotesk Light"/>
                        </a:rPr>
                        <a:t> </a:t>
                      </a:r>
                      <a:r>
                        <a:rPr sz="1000" b="0" spc="-10" dirty="0">
                          <a:solidFill>
                            <a:srgbClr val="231F20"/>
                          </a:solidFill>
                          <a:latin typeface="Aktiv Grotesk Light"/>
                          <a:cs typeface="Aktiv Grotesk Light"/>
                        </a:rPr>
                        <a:t>Refuge </a:t>
                      </a:r>
                      <a:r>
                        <a:rPr sz="1000" b="0" dirty="0">
                          <a:solidFill>
                            <a:srgbClr val="231F20"/>
                          </a:solidFill>
                          <a:latin typeface="Aktiv Grotesk Light"/>
                          <a:cs typeface="Aktiv Grotesk Light"/>
                        </a:rPr>
                        <a:t>System,</a:t>
                      </a:r>
                      <a:r>
                        <a:rPr sz="1000" b="0" spc="120" dirty="0">
                          <a:solidFill>
                            <a:srgbClr val="231F20"/>
                          </a:solidFill>
                          <a:latin typeface="Aktiv Grotesk Light"/>
                          <a:cs typeface="Aktiv Grotesk Light"/>
                        </a:rPr>
                        <a:t> </a:t>
                      </a:r>
                      <a:r>
                        <a:rPr sz="1000" b="0" dirty="0">
                          <a:solidFill>
                            <a:srgbClr val="231F20"/>
                          </a:solidFill>
                          <a:latin typeface="Aktiv Grotesk Light"/>
                          <a:cs typeface="Aktiv Grotesk Light"/>
                        </a:rPr>
                        <a:t>United</a:t>
                      </a:r>
                      <a:r>
                        <a:rPr sz="1000" b="0" spc="120" dirty="0">
                          <a:solidFill>
                            <a:srgbClr val="231F20"/>
                          </a:solidFill>
                          <a:latin typeface="Aktiv Grotesk Light"/>
                          <a:cs typeface="Aktiv Grotesk Light"/>
                        </a:rPr>
                        <a:t> </a:t>
                      </a:r>
                      <a:r>
                        <a:rPr sz="1000" b="0" spc="-10" dirty="0">
                          <a:solidFill>
                            <a:srgbClr val="231F20"/>
                          </a:solidFill>
                          <a:latin typeface="Aktiv Grotesk Light"/>
                          <a:cs typeface="Aktiv Grotesk Light"/>
                        </a:rPr>
                        <a:t>States</a:t>
                      </a:r>
                      <a:endParaRPr sz="1000">
                        <a:latin typeface="Aktiv Grotesk Light"/>
                        <a:cs typeface="Aktiv Grotesk Light"/>
                      </a:endParaRPr>
                    </a:p>
                  </a:txBody>
                  <a:tcPr marL="0" marR="0" marT="41275" marB="0">
                    <a:lnT w="19050">
                      <a:solidFill>
                        <a:srgbClr val="C2DCDF"/>
                      </a:solidFill>
                      <a:prstDash val="solid"/>
                    </a:lnT>
                  </a:tcPr>
                </a:tc>
                <a:tc>
                  <a:txBody>
                    <a:bodyPr/>
                    <a:lstStyle/>
                    <a:p>
                      <a:pPr marR="38735" algn="ctr">
                        <a:lnSpc>
                          <a:spcPct val="100000"/>
                        </a:lnSpc>
                        <a:spcBef>
                          <a:spcPts val="220"/>
                        </a:spcBef>
                      </a:pPr>
                      <a:r>
                        <a:rPr sz="1000" b="0" spc="-20" dirty="0">
                          <a:solidFill>
                            <a:srgbClr val="231F20"/>
                          </a:solidFill>
                          <a:latin typeface="Aktiv Grotesk Light"/>
                          <a:cs typeface="Aktiv Grotesk Light"/>
                        </a:rPr>
                        <a:t>2011</a:t>
                      </a:r>
                      <a:endParaRPr sz="1000">
                        <a:latin typeface="Aktiv Grotesk Light"/>
                        <a:cs typeface="Aktiv Grotesk Light"/>
                      </a:endParaRPr>
                    </a:p>
                  </a:txBody>
                  <a:tcPr marL="0" marR="0" marT="27940" marB="0">
                    <a:lnT w="19050">
                      <a:solidFill>
                        <a:srgbClr val="C2DCDF"/>
                      </a:solidFill>
                      <a:prstDash val="solid"/>
                    </a:lnT>
                  </a:tcPr>
                </a:tc>
                <a:tc>
                  <a:txBody>
                    <a:bodyPr/>
                    <a:lstStyle/>
                    <a:p>
                      <a:pPr marL="125095">
                        <a:lnSpc>
                          <a:spcPct val="100000"/>
                        </a:lnSpc>
                        <a:spcBef>
                          <a:spcPts val="220"/>
                        </a:spcBef>
                      </a:pPr>
                      <a:r>
                        <a:rPr sz="1000" b="0" dirty="0">
                          <a:solidFill>
                            <a:srgbClr val="231F20"/>
                          </a:solidFill>
                          <a:latin typeface="Aktiv Grotesk Light"/>
                          <a:cs typeface="Aktiv Grotesk Light"/>
                        </a:rPr>
                        <a:t>46.5</a:t>
                      </a:r>
                      <a:r>
                        <a:rPr sz="1000" b="0" spc="100" dirty="0">
                          <a:solidFill>
                            <a:srgbClr val="231F20"/>
                          </a:solidFill>
                          <a:latin typeface="Aktiv Grotesk Light"/>
                          <a:cs typeface="Aktiv Grotesk Light"/>
                        </a:rPr>
                        <a:t> </a:t>
                      </a:r>
                      <a:r>
                        <a:rPr sz="1000" b="0" dirty="0">
                          <a:solidFill>
                            <a:srgbClr val="231F20"/>
                          </a:solidFill>
                          <a:latin typeface="Aktiv Grotesk Light"/>
                          <a:cs typeface="Aktiv Grotesk Light"/>
                        </a:rPr>
                        <a:t>million</a:t>
                      </a:r>
                      <a:r>
                        <a:rPr sz="1000" b="0" spc="100" dirty="0">
                          <a:solidFill>
                            <a:srgbClr val="231F20"/>
                          </a:solidFill>
                          <a:latin typeface="Aktiv Grotesk Light"/>
                          <a:cs typeface="Aktiv Grotesk Light"/>
                        </a:rPr>
                        <a:t> </a:t>
                      </a:r>
                      <a:r>
                        <a:rPr sz="1000" b="0" spc="-10" dirty="0">
                          <a:solidFill>
                            <a:srgbClr val="231F20"/>
                          </a:solidFill>
                          <a:latin typeface="Aktiv Grotesk Light"/>
                          <a:cs typeface="Aktiv Grotesk Light"/>
                        </a:rPr>
                        <a:t>visitors</a:t>
                      </a:r>
                      <a:endParaRPr sz="1000">
                        <a:latin typeface="Aktiv Grotesk Light"/>
                        <a:cs typeface="Aktiv Grotesk Light"/>
                      </a:endParaRPr>
                    </a:p>
                  </a:txBody>
                  <a:tcPr marL="0" marR="0" marT="27940" marB="0">
                    <a:lnT w="19050">
                      <a:solidFill>
                        <a:srgbClr val="C2DCDF"/>
                      </a:solidFill>
                      <a:prstDash val="solid"/>
                    </a:lnT>
                  </a:tcPr>
                </a:tc>
                <a:tc>
                  <a:txBody>
                    <a:bodyPr/>
                    <a:lstStyle/>
                    <a:p>
                      <a:pPr marL="62230">
                        <a:lnSpc>
                          <a:spcPct val="100000"/>
                        </a:lnSpc>
                        <a:spcBef>
                          <a:spcPts val="220"/>
                        </a:spcBef>
                      </a:pPr>
                      <a:r>
                        <a:rPr sz="1000" b="0" dirty="0">
                          <a:solidFill>
                            <a:srgbClr val="231F20"/>
                          </a:solidFill>
                          <a:latin typeface="Aktiv Grotesk Light"/>
                          <a:cs typeface="Aktiv Grotesk Light"/>
                        </a:rPr>
                        <a:t>$2.6</a:t>
                      </a:r>
                      <a:r>
                        <a:rPr sz="1000" b="0" spc="80" dirty="0">
                          <a:solidFill>
                            <a:srgbClr val="231F20"/>
                          </a:solidFill>
                          <a:latin typeface="Aktiv Grotesk Light"/>
                          <a:cs typeface="Aktiv Grotesk Light"/>
                        </a:rPr>
                        <a:t> </a:t>
                      </a:r>
                      <a:r>
                        <a:rPr sz="1000" b="0" spc="-10" dirty="0">
                          <a:solidFill>
                            <a:srgbClr val="231F20"/>
                          </a:solidFill>
                          <a:latin typeface="Aktiv Grotesk Light"/>
                          <a:cs typeface="Aktiv Grotesk Light"/>
                        </a:rPr>
                        <a:t>billion</a:t>
                      </a:r>
                      <a:endParaRPr sz="1000">
                        <a:latin typeface="Aktiv Grotesk Light"/>
                        <a:cs typeface="Aktiv Grotesk Light"/>
                      </a:endParaRPr>
                    </a:p>
                  </a:txBody>
                  <a:tcPr marL="0" marR="0" marT="27940" marB="0">
                    <a:lnT w="19050">
                      <a:solidFill>
                        <a:srgbClr val="C2DCDF"/>
                      </a:solidFill>
                      <a:prstDash val="solid"/>
                    </a:lnT>
                  </a:tcPr>
                </a:tc>
                <a:tc>
                  <a:txBody>
                    <a:bodyPr/>
                    <a:lstStyle/>
                    <a:p>
                      <a:pPr marL="110489">
                        <a:lnSpc>
                          <a:spcPts val="1160"/>
                        </a:lnSpc>
                        <a:spcBef>
                          <a:spcPts val="220"/>
                        </a:spcBef>
                      </a:pPr>
                      <a:r>
                        <a:rPr sz="1000" b="0" dirty="0">
                          <a:solidFill>
                            <a:srgbClr val="231F20"/>
                          </a:solidFill>
                          <a:latin typeface="Aktiv Grotesk Light"/>
                          <a:cs typeface="Aktiv Grotesk Light"/>
                        </a:rPr>
                        <a:t>E.</a:t>
                      </a:r>
                      <a:r>
                        <a:rPr sz="1000" b="0" spc="45" dirty="0">
                          <a:solidFill>
                            <a:srgbClr val="231F20"/>
                          </a:solidFill>
                          <a:latin typeface="Aktiv Grotesk Light"/>
                          <a:cs typeface="Aktiv Grotesk Light"/>
                        </a:rPr>
                        <a:t> </a:t>
                      </a:r>
                      <a:r>
                        <a:rPr sz="1000" b="0" dirty="0">
                          <a:solidFill>
                            <a:srgbClr val="231F20"/>
                          </a:solidFill>
                          <a:latin typeface="Aktiv Grotesk Light"/>
                          <a:cs typeface="Aktiv Grotesk Light"/>
                        </a:rPr>
                        <a:t>Carver</a:t>
                      </a:r>
                      <a:r>
                        <a:rPr sz="1000" b="0" spc="50" dirty="0">
                          <a:solidFill>
                            <a:srgbClr val="231F20"/>
                          </a:solidFill>
                          <a:latin typeface="Aktiv Grotesk Light"/>
                          <a:cs typeface="Aktiv Grotesk Light"/>
                        </a:rPr>
                        <a:t> </a:t>
                      </a:r>
                      <a:r>
                        <a:rPr sz="1000" b="0" dirty="0">
                          <a:solidFill>
                            <a:srgbClr val="231F20"/>
                          </a:solidFill>
                          <a:latin typeface="Aktiv Grotesk Light"/>
                          <a:cs typeface="Aktiv Grotesk Light"/>
                        </a:rPr>
                        <a:t>and</a:t>
                      </a:r>
                      <a:r>
                        <a:rPr sz="1000" b="0" spc="50" dirty="0">
                          <a:solidFill>
                            <a:srgbClr val="231F20"/>
                          </a:solidFill>
                          <a:latin typeface="Aktiv Grotesk Light"/>
                          <a:cs typeface="Aktiv Grotesk Light"/>
                        </a:rPr>
                        <a:t> </a:t>
                      </a:r>
                      <a:r>
                        <a:rPr sz="1000" b="0" dirty="0">
                          <a:solidFill>
                            <a:srgbClr val="231F20"/>
                          </a:solidFill>
                          <a:latin typeface="Aktiv Grotesk Light"/>
                          <a:cs typeface="Aktiv Grotesk Light"/>
                        </a:rPr>
                        <a:t>J.</a:t>
                      </a:r>
                      <a:r>
                        <a:rPr sz="1000" b="0" spc="45" dirty="0">
                          <a:solidFill>
                            <a:srgbClr val="231F20"/>
                          </a:solidFill>
                          <a:latin typeface="Aktiv Grotesk Light"/>
                          <a:cs typeface="Aktiv Grotesk Light"/>
                        </a:rPr>
                        <a:t> </a:t>
                      </a:r>
                      <a:r>
                        <a:rPr sz="1000" b="0" spc="-10" dirty="0">
                          <a:solidFill>
                            <a:srgbClr val="231F20"/>
                          </a:solidFill>
                          <a:latin typeface="Aktiv Grotesk Light"/>
                          <a:cs typeface="Aktiv Grotesk Light"/>
                        </a:rPr>
                        <a:t>Caudill,</a:t>
                      </a:r>
                      <a:endParaRPr sz="1000">
                        <a:latin typeface="Aktiv Grotesk Light"/>
                        <a:cs typeface="Aktiv Grotesk Light"/>
                      </a:endParaRPr>
                    </a:p>
                    <a:p>
                      <a:pPr marL="205104" marR="157480">
                        <a:lnSpc>
                          <a:spcPts val="1120"/>
                        </a:lnSpc>
                        <a:spcBef>
                          <a:spcPts val="65"/>
                        </a:spcBef>
                      </a:pPr>
                      <a:r>
                        <a:rPr sz="1000" b="0" i="1" dirty="0">
                          <a:solidFill>
                            <a:srgbClr val="231F20"/>
                          </a:solidFill>
                          <a:latin typeface="Aktiv Grotesk Light"/>
                          <a:cs typeface="Aktiv Grotesk Light"/>
                        </a:rPr>
                        <a:t>U.S.</a:t>
                      </a:r>
                      <a:r>
                        <a:rPr sz="1000" b="0" i="1" spc="40" dirty="0">
                          <a:solidFill>
                            <a:srgbClr val="231F20"/>
                          </a:solidFill>
                          <a:latin typeface="Aktiv Grotesk Light"/>
                          <a:cs typeface="Aktiv Grotesk Light"/>
                        </a:rPr>
                        <a:t> </a:t>
                      </a:r>
                      <a:r>
                        <a:rPr sz="1000" b="0" i="1" dirty="0">
                          <a:solidFill>
                            <a:srgbClr val="231F20"/>
                          </a:solidFill>
                          <a:latin typeface="Aktiv Grotesk Light"/>
                          <a:cs typeface="Aktiv Grotesk Light"/>
                        </a:rPr>
                        <a:t>Fish</a:t>
                      </a:r>
                      <a:r>
                        <a:rPr sz="1000" b="0" i="1" spc="40" dirty="0">
                          <a:solidFill>
                            <a:srgbClr val="231F20"/>
                          </a:solidFill>
                          <a:latin typeface="Aktiv Grotesk Light"/>
                          <a:cs typeface="Aktiv Grotesk Light"/>
                        </a:rPr>
                        <a:t> </a:t>
                      </a:r>
                      <a:r>
                        <a:rPr sz="1000" b="0" i="1" dirty="0">
                          <a:solidFill>
                            <a:srgbClr val="231F20"/>
                          </a:solidFill>
                          <a:latin typeface="Aktiv Grotesk Light"/>
                          <a:cs typeface="Aktiv Grotesk Light"/>
                        </a:rPr>
                        <a:t>&amp;</a:t>
                      </a:r>
                      <a:r>
                        <a:rPr sz="1000" b="0" i="1" spc="45" dirty="0">
                          <a:solidFill>
                            <a:srgbClr val="231F20"/>
                          </a:solidFill>
                          <a:latin typeface="Aktiv Grotesk Light"/>
                          <a:cs typeface="Aktiv Grotesk Light"/>
                        </a:rPr>
                        <a:t> </a:t>
                      </a:r>
                      <a:r>
                        <a:rPr sz="1000" b="0" i="1" spc="-10" dirty="0">
                          <a:solidFill>
                            <a:srgbClr val="231F20"/>
                          </a:solidFill>
                          <a:latin typeface="Aktiv Grotesk Light"/>
                          <a:cs typeface="Aktiv Grotesk Light"/>
                        </a:rPr>
                        <a:t>Wildlife </a:t>
                      </a:r>
                      <a:r>
                        <a:rPr sz="1000" b="0" i="1" dirty="0">
                          <a:solidFill>
                            <a:srgbClr val="231F20"/>
                          </a:solidFill>
                          <a:latin typeface="Aktiv Grotesk Light"/>
                          <a:cs typeface="Aktiv Grotesk Light"/>
                        </a:rPr>
                        <a:t>Service</a:t>
                      </a:r>
                      <a:r>
                        <a:rPr sz="1000" b="0" i="1" spc="130" dirty="0">
                          <a:solidFill>
                            <a:srgbClr val="231F20"/>
                          </a:solidFill>
                          <a:latin typeface="Aktiv Grotesk Light"/>
                          <a:cs typeface="Aktiv Grotesk Light"/>
                        </a:rPr>
                        <a:t> </a:t>
                      </a:r>
                      <a:r>
                        <a:rPr sz="1000" b="0" i="1" dirty="0">
                          <a:solidFill>
                            <a:srgbClr val="231F20"/>
                          </a:solidFill>
                          <a:latin typeface="Aktiv Grotesk Light"/>
                          <a:cs typeface="Aktiv Grotesk Light"/>
                        </a:rPr>
                        <a:t>Report</a:t>
                      </a:r>
                      <a:r>
                        <a:rPr sz="1000" b="0" i="1" spc="130" dirty="0">
                          <a:solidFill>
                            <a:srgbClr val="231F20"/>
                          </a:solidFill>
                          <a:latin typeface="Aktiv Grotesk Light"/>
                          <a:cs typeface="Aktiv Grotesk Light"/>
                        </a:rPr>
                        <a:t> </a:t>
                      </a:r>
                      <a:r>
                        <a:rPr sz="1000" b="0" spc="-10" dirty="0">
                          <a:solidFill>
                            <a:srgbClr val="231F20"/>
                          </a:solidFill>
                          <a:latin typeface="Aktiv Grotesk Light"/>
                          <a:cs typeface="Aktiv Grotesk Light"/>
                        </a:rPr>
                        <a:t>(2013)</a:t>
                      </a:r>
                      <a:r>
                        <a:rPr sz="1050" b="0" spc="-15" baseline="19841" dirty="0">
                          <a:solidFill>
                            <a:srgbClr val="231F20"/>
                          </a:solidFill>
                          <a:latin typeface="Aktiv Grotesk Light"/>
                          <a:cs typeface="Aktiv Grotesk Light"/>
                        </a:rPr>
                        <a:t>75</a:t>
                      </a:r>
                      <a:endParaRPr sz="1050" baseline="19841">
                        <a:latin typeface="Aktiv Grotesk Light"/>
                        <a:cs typeface="Aktiv Grotesk Light"/>
                      </a:endParaRPr>
                    </a:p>
                  </a:txBody>
                  <a:tcPr marL="0" marR="0" marT="27940" marB="0">
                    <a:lnT w="19050">
                      <a:solidFill>
                        <a:srgbClr val="C2DCDF"/>
                      </a:solidFill>
                      <a:prstDash val="solid"/>
                    </a:lnT>
                  </a:tcPr>
                </a:tc>
                <a:extLst>
                  <a:ext uri="{0D108BD9-81ED-4DB2-BD59-A6C34878D82A}">
                    <a16:rowId xmlns:a16="http://schemas.microsoft.com/office/drawing/2014/main" val="10001"/>
                  </a:ext>
                </a:extLst>
              </a:tr>
              <a:tr h="346075">
                <a:tc>
                  <a:txBody>
                    <a:bodyPr/>
                    <a:lstStyle/>
                    <a:p>
                      <a:pPr marL="57150">
                        <a:lnSpc>
                          <a:spcPct val="100000"/>
                        </a:lnSpc>
                        <a:spcBef>
                          <a:spcPts val="160"/>
                        </a:spcBef>
                      </a:pPr>
                      <a:r>
                        <a:rPr sz="1000" b="0" dirty="0">
                          <a:solidFill>
                            <a:srgbClr val="231F20"/>
                          </a:solidFill>
                          <a:latin typeface="Aktiv Grotesk Light"/>
                          <a:cs typeface="Aktiv Grotesk Light"/>
                        </a:rPr>
                        <a:t>Recreational</a:t>
                      </a:r>
                      <a:r>
                        <a:rPr sz="1000" b="0" spc="185" dirty="0">
                          <a:solidFill>
                            <a:srgbClr val="231F20"/>
                          </a:solidFill>
                          <a:latin typeface="Aktiv Grotesk Light"/>
                          <a:cs typeface="Aktiv Grotesk Light"/>
                        </a:rPr>
                        <a:t> </a:t>
                      </a:r>
                      <a:r>
                        <a:rPr sz="1000" b="0" spc="-10" dirty="0">
                          <a:solidFill>
                            <a:srgbClr val="231F20"/>
                          </a:solidFill>
                          <a:latin typeface="Aktiv Grotesk Light"/>
                          <a:cs typeface="Aktiv Grotesk Light"/>
                        </a:rPr>
                        <a:t>hunting</a:t>
                      </a:r>
                      <a:endParaRPr sz="1000">
                        <a:latin typeface="Aktiv Grotesk Light"/>
                        <a:cs typeface="Aktiv Grotesk Light"/>
                      </a:endParaRPr>
                    </a:p>
                  </a:txBody>
                  <a:tcPr marL="0" marR="0" marT="20320" marB="0"/>
                </a:tc>
                <a:tc>
                  <a:txBody>
                    <a:bodyPr/>
                    <a:lstStyle/>
                    <a:p>
                      <a:pPr marL="201295" marR="141605" indent="-94615">
                        <a:lnSpc>
                          <a:spcPts val="1120"/>
                        </a:lnSpc>
                        <a:spcBef>
                          <a:spcPts val="260"/>
                        </a:spcBef>
                      </a:pPr>
                      <a:r>
                        <a:rPr sz="1000" b="0" dirty="0">
                          <a:solidFill>
                            <a:srgbClr val="231F20"/>
                          </a:solidFill>
                          <a:latin typeface="Aktiv Grotesk Light"/>
                          <a:cs typeface="Aktiv Grotesk Light"/>
                        </a:rPr>
                        <a:t>Public</a:t>
                      </a:r>
                      <a:r>
                        <a:rPr sz="1000" b="0" spc="65" dirty="0">
                          <a:solidFill>
                            <a:srgbClr val="231F20"/>
                          </a:solidFill>
                          <a:latin typeface="Aktiv Grotesk Light"/>
                          <a:cs typeface="Aktiv Grotesk Light"/>
                        </a:rPr>
                        <a:t> </a:t>
                      </a:r>
                      <a:r>
                        <a:rPr sz="1000" b="0" dirty="0">
                          <a:solidFill>
                            <a:srgbClr val="231F20"/>
                          </a:solidFill>
                          <a:latin typeface="Aktiv Grotesk Light"/>
                          <a:cs typeface="Aktiv Grotesk Light"/>
                        </a:rPr>
                        <a:t>land</a:t>
                      </a:r>
                      <a:r>
                        <a:rPr sz="1000" b="0" spc="65" dirty="0">
                          <a:solidFill>
                            <a:srgbClr val="231F20"/>
                          </a:solidFill>
                          <a:latin typeface="Aktiv Grotesk Light"/>
                          <a:cs typeface="Aktiv Grotesk Light"/>
                        </a:rPr>
                        <a:t> </a:t>
                      </a:r>
                      <a:r>
                        <a:rPr sz="1000" b="0" dirty="0">
                          <a:solidFill>
                            <a:srgbClr val="231F20"/>
                          </a:solidFill>
                          <a:latin typeface="Aktiv Grotesk Light"/>
                          <a:cs typeface="Aktiv Grotesk Light"/>
                        </a:rPr>
                        <a:t>in</a:t>
                      </a:r>
                      <a:r>
                        <a:rPr sz="1000" b="0" spc="70" dirty="0">
                          <a:solidFill>
                            <a:srgbClr val="231F20"/>
                          </a:solidFill>
                          <a:latin typeface="Aktiv Grotesk Light"/>
                          <a:cs typeface="Aktiv Grotesk Light"/>
                        </a:rPr>
                        <a:t> </a:t>
                      </a:r>
                      <a:r>
                        <a:rPr sz="1000" b="0" spc="-10" dirty="0">
                          <a:solidFill>
                            <a:srgbClr val="231F20"/>
                          </a:solidFill>
                          <a:latin typeface="Aktiv Grotesk Light"/>
                          <a:cs typeface="Aktiv Grotesk Light"/>
                        </a:rPr>
                        <a:t>Michigan, </a:t>
                      </a:r>
                      <a:r>
                        <a:rPr sz="1000" b="0" dirty="0">
                          <a:solidFill>
                            <a:srgbClr val="231F20"/>
                          </a:solidFill>
                          <a:latin typeface="Aktiv Grotesk Light"/>
                          <a:cs typeface="Aktiv Grotesk Light"/>
                        </a:rPr>
                        <a:t>United</a:t>
                      </a:r>
                      <a:r>
                        <a:rPr sz="1000" b="0" spc="90" dirty="0">
                          <a:solidFill>
                            <a:srgbClr val="231F20"/>
                          </a:solidFill>
                          <a:latin typeface="Aktiv Grotesk Light"/>
                          <a:cs typeface="Aktiv Grotesk Light"/>
                        </a:rPr>
                        <a:t> </a:t>
                      </a:r>
                      <a:r>
                        <a:rPr sz="1000" b="0" spc="-10" dirty="0">
                          <a:solidFill>
                            <a:srgbClr val="231F20"/>
                          </a:solidFill>
                          <a:latin typeface="Aktiv Grotesk Light"/>
                          <a:cs typeface="Aktiv Grotesk Light"/>
                        </a:rPr>
                        <a:t>States</a:t>
                      </a:r>
                      <a:endParaRPr sz="1000">
                        <a:latin typeface="Aktiv Grotesk Light"/>
                        <a:cs typeface="Aktiv Grotesk Light"/>
                      </a:endParaRPr>
                    </a:p>
                  </a:txBody>
                  <a:tcPr marL="0" marR="0" marT="33020" marB="0"/>
                </a:tc>
                <a:tc>
                  <a:txBody>
                    <a:bodyPr/>
                    <a:lstStyle/>
                    <a:p>
                      <a:pPr marR="38735" algn="ctr">
                        <a:lnSpc>
                          <a:spcPct val="100000"/>
                        </a:lnSpc>
                        <a:spcBef>
                          <a:spcPts val="160"/>
                        </a:spcBef>
                      </a:pPr>
                      <a:r>
                        <a:rPr sz="1000" b="0" spc="-20" dirty="0">
                          <a:solidFill>
                            <a:srgbClr val="231F20"/>
                          </a:solidFill>
                          <a:latin typeface="Aktiv Grotesk Light"/>
                          <a:cs typeface="Aktiv Grotesk Light"/>
                        </a:rPr>
                        <a:t>2002</a:t>
                      </a:r>
                      <a:endParaRPr sz="1000">
                        <a:latin typeface="Aktiv Grotesk Light"/>
                        <a:cs typeface="Aktiv Grotesk Light"/>
                      </a:endParaRPr>
                    </a:p>
                  </a:txBody>
                  <a:tcPr marL="0" marR="0" marT="20320" marB="0"/>
                </a:tc>
                <a:tc>
                  <a:txBody>
                    <a:bodyPr/>
                    <a:lstStyle/>
                    <a:p>
                      <a:pPr marL="219710" marR="240665" indent="-94615">
                        <a:lnSpc>
                          <a:spcPts val="1120"/>
                        </a:lnSpc>
                        <a:spcBef>
                          <a:spcPts val="260"/>
                        </a:spcBef>
                      </a:pPr>
                      <a:r>
                        <a:rPr sz="1000" b="0" dirty="0">
                          <a:solidFill>
                            <a:srgbClr val="231F20"/>
                          </a:solidFill>
                          <a:latin typeface="Aktiv Grotesk Light"/>
                          <a:cs typeface="Aktiv Grotesk Light"/>
                        </a:rPr>
                        <a:t>7.7–12.1</a:t>
                      </a:r>
                      <a:r>
                        <a:rPr sz="1000" b="0" spc="135" dirty="0">
                          <a:solidFill>
                            <a:srgbClr val="231F20"/>
                          </a:solidFill>
                          <a:latin typeface="Aktiv Grotesk Light"/>
                          <a:cs typeface="Aktiv Grotesk Light"/>
                        </a:rPr>
                        <a:t> </a:t>
                      </a:r>
                      <a:r>
                        <a:rPr sz="1000" b="0" dirty="0">
                          <a:solidFill>
                            <a:srgbClr val="231F20"/>
                          </a:solidFill>
                          <a:latin typeface="Aktiv Grotesk Light"/>
                          <a:cs typeface="Aktiv Grotesk Light"/>
                        </a:rPr>
                        <a:t>million</a:t>
                      </a:r>
                      <a:r>
                        <a:rPr sz="1000" b="0" spc="140" dirty="0">
                          <a:solidFill>
                            <a:srgbClr val="231F20"/>
                          </a:solidFill>
                          <a:latin typeface="Aktiv Grotesk Light"/>
                          <a:cs typeface="Aktiv Grotesk Light"/>
                        </a:rPr>
                        <a:t> </a:t>
                      </a:r>
                      <a:r>
                        <a:rPr sz="1000" b="0" spc="-10" dirty="0">
                          <a:solidFill>
                            <a:srgbClr val="231F20"/>
                          </a:solidFill>
                          <a:latin typeface="Aktiv Grotesk Light"/>
                          <a:cs typeface="Aktiv Grotesk Light"/>
                        </a:rPr>
                        <a:t>hunting </a:t>
                      </a:r>
                      <a:r>
                        <a:rPr sz="1000" b="0" spc="-20" dirty="0">
                          <a:solidFill>
                            <a:srgbClr val="231F20"/>
                          </a:solidFill>
                          <a:latin typeface="Aktiv Grotesk Light"/>
                          <a:cs typeface="Aktiv Grotesk Light"/>
                        </a:rPr>
                        <a:t>trips</a:t>
                      </a:r>
                      <a:endParaRPr sz="1000">
                        <a:latin typeface="Aktiv Grotesk Light"/>
                        <a:cs typeface="Aktiv Grotesk Light"/>
                      </a:endParaRPr>
                    </a:p>
                  </a:txBody>
                  <a:tcPr marL="0" marR="0" marT="33020" marB="0"/>
                </a:tc>
                <a:tc>
                  <a:txBody>
                    <a:bodyPr/>
                    <a:lstStyle/>
                    <a:p>
                      <a:pPr marL="62230">
                        <a:lnSpc>
                          <a:spcPct val="100000"/>
                        </a:lnSpc>
                        <a:spcBef>
                          <a:spcPts val="160"/>
                        </a:spcBef>
                      </a:pPr>
                      <a:r>
                        <a:rPr sz="1000" b="0" dirty="0">
                          <a:solidFill>
                            <a:srgbClr val="231F20"/>
                          </a:solidFill>
                          <a:latin typeface="Aktiv Grotesk Light"/>
                          <a:cs typeface="Aktiv Grotesk Light"/>
                        </a:rPr>
                        <a:t>$109.6</a:t>
                      </a:r>
                      <a:r>
                        <a:rPr sz="1000" b="0" spc="130" dirty="0">
                          <a:solidFill>
                            <a:srgbClr val="231F20"/>
                          </a:solidFill>
                          <a:latin typeface="Aktiv Grotesk Light"/>
                          <a:cs typeface="Aktiv Grotesk Light"/>
                        </a:rPr>
                        <a:t> </a:t>
                      </a:r>
                      <a:r>
                        <a:rPr sz="1000" b="0" spc="-10" dirty="0">
                          <a:solidFill>
                            <a:srgbClr val="231F20"/>
                          </a:solidFill>
                          <a:latin typeface="Aktiv Grotesk Light"/>
                          <a:cs typeface="Aktiv Grotesk Light"/>
                        </a:rPr>
                        <a:t>million</a:t>
                      </a:r>
                      <a:endParaRPr sz="1000">
                        <a:latin typeface="Aktiv Grotesk Light"/>
                        <a:cs typeface="Aktiv Grotesk Light"/>
                      </a:endParaRPr>
                    </a:p>
                  </a:txBody>
                  <a:tcPr marL="0" marR="0" marT="20320" marB="0"/>
                </a:tc>
                <a:tc>
                  <a:txBody>
                    <a:bodyPr/>
                    <a:lstStyle/>
                    <a:p>
                      <a:pPr marL="110489">
                        <a:lnSpc>
                          <a:spcPts val="1160"/>
                        </a:lnSpc>
                        <a:spcBef>
                          <a:spcPts val="160"/>
                        </a:spcBef>
                      </a:pPr>
                      <a:r>
                        <a:rPr sz="1000" b="0" dirty="0">
                          <a:solidFill>
                            <a:srgbClr val="231F20"/>
                          </a:solidFill>
                          <a:latin typeface="Aktiv Grotesk Light"/>
                          <a:cs typeface="Aktiv Grotesk Light"/>
                        </a:rPr>
                        <a:t>S.</a:t>
                      </a:r>
                      <a:r>
                        <a:rPr sz="1000" b="0" spc="30" dirty="0">
                          <a:solidFill>
                            <a:srgbClr val="231F20"/>
                          </a:solidFill>
                          <a:latin typeface="Aktiv Grotesk Light"/>
                          <a:cs typeface="Aktiv Grotesk Light"/>
                        </a:rPr>
                        <a:t> </a:t>
                      </a:r>
                      <a:r>
                        <a:rPr sz="1000" b="0" dirty="0">
                          <a:solidFill>
                            <a:srgbClr val="231F20"/>
                          </a:solidFill>
                          <a:latin typeface="Aktiv Grotesk Light"/>
                          <a:cs typeface="Aktiv Grotesk Light"/>
                        </a:rPr>
                        <a:t>Knoche</a:t>
                      </a:r>
                      <a:r>
                        <a:rPr sz="1000" b="0" spc="30" dirty="0">
                          <a:solidFill>
                            <a:srgbClr val="231F20"/>
                          </a:solidFill>
                          <a:latin typeface="Aktiv Grotesk Light"/>
                          <a:cs typeface="Aktiv Grotesk Light"/>
                        </a:rPr>
                        <a:t> </a:t>
                      </a:r>
                      <a:r>
                        <a:rPr sz="1000" b="0" dirty="0">
                          <a:solidFill>
                            <a:srgbClr val="231F20"/>
                          </a:solidFill>
                          <a:latin typeface="Aktiv Grotesk Light"/>
                          <a:cs typeface="Aktiv Grotesk Light"/>
                        </a:rPr>
                        <a:t>and</a:t>
                      </a:r>
                      <a:r>
                        <a:rPr sz="1000" b="0" spc="35" dirty="0">
                          <a:solidFill>
                            <a:srgbClr val="231F20"/>
                          </a:solidFill>
                          <a:latin typeface="Aktiv Grotesk Light"/>
                          <a:cs typeface="Aktiv Grotesk Light"/>
                        </a:rPr>
                        <a:t> </a:t>
                      </a:r>
                      <a:r>
                        <a:rPr sz="1000" b="0" dirty="0">
                          <a:solidFill>
                            <a:srgbClr val="231F20"/>
                          </a:solidFill>
                          <a:latin typeface="Aktiv Grotesk Light"/>
                          <a:cs typeface="Aktiv Grotesk Light"/>
                        </a:rPr>
                        <a:t>F.</a:t>
                      </a:r>
                      <a:r>
                        <a:rPr sz="1000" b="0" spc="30" dirty="0">
                          <a:solidFill>
                            <a:srgbClr val="231F20"/>
                          </a:solidFill>
                          <a:latin typeface="Aktiv Grotesk Light"/>
                          <a:cs typeface="Aktiv Grotesk Light"/>
                        </a:rPr>
                        <a:t> </a:t>
                      </a:r>
                      <a:r>
                        <a:rPr sz="1000" b="0" spc="-10" dirty="0">
                          <a:solidFill>
                            <a:srgbClr val="231F20"/>
                          </a:solidFill>
                          <a:latin typeface="Aktiv Grotesk Light"/>
                          <a:cs typeface="Aktiv Grotesk Light"/>
                        </a:rPr>
                        <a:t>Lupi,</a:t>
                      </a:r>
                      <a:endParaRPr sz="1000">
                        <a:latin typeface="Aktiv Grotesk Light"/>
                        <a:cs typeface="Aktiv Grotesk Light"/>
                      </a:endParaRPr>
                    </a:p>
                    <a:p>
                      <a:pPr marL="205104">
                        <a:lnSpc>
                          <a:spcPts val="1160"/>
                        </a:lnSpc>
                      </a:pPr>
                      <a:r>
                        <a:rPr sz="1000" b="0" i="1" dirty="0">
                          <a:solidFill>
                            <a:srgbClr val="231F20"/>
                          </a:solidFill>
                          <a:latin typeface="Aktiv Grotesk Light"/>
                          <a:cs typeface="Aktiv Grotesk Light"/>
                        </a:rPr>
                        <a:t>J</a:t>
                      </a:r>
                      <a:r>
                        <a:rPr sz="1000" b="0" i="1" spc="85" dirty="0">
                          <a:solidFill>
                            <a:srgbClr val="231F20"/>
                          </a:solidFill>
                          <a:latin typeface="Aktiv Grotesk Light"/>
                          <a:cs typeface="Aktiv Grotesk Light"/>
                        </a:rPr>
                        <a:t> </a:t>
                      </a:r>
                      <a:r>
                        <a:rPr sz="1000" b="0" i="1" dirty="0">
                          <a:solidFill>
                            <a:srgbClr val="231F20"/>
                          </a:solidFill>
                          <a:latin typeface="Aktiv Grotesk Light"/>
                          <a:cs typeface="Aktiv Grotesk Light"/>
                        </a:rPr>
                        <a:t>Wildl</a:t>
                      </a:r>
                      <a:r>
                        <a:rPr sz="1000" b="0" i="1" spc="85" dirty="0">
                          <a:solidFill>
                            <a:srgbClr val="231F20"/>
                          </a:solidFill>
                          <a:latin typeface="Aktiv Grotesk Light"/>
                          <a:cs typeface="Aktiv Grotesk Light"/>
                        </a:rPr>
                        <a:t> </a:t>
                      </a:r>
                      <a:r>
                        <a:rPr sz="1000" b="0" i="1" dirty="0">
                          <a:solidFill>
                            <a:srgbClr val="231F20"/>
                          </a:solidFill>
                          <a:latin typeface="Aktiv Grotesk Light"/>
                          <a:cs typeface="Aktiv Grotesk Light"/>
                        </a:rPr>
                        <a:t>Manage</a:t>
                      </a:r>
                      <a:r>
                        <a:rPr sz="1000" b="0" i="1" spc="85" dirty="0">
                          <a:solidFill>
                            <a:srgbClr val="231F20"/>
                          </a:solidFill>
                          <a:latin typeface="Aktiv Grotesk Light"/>
                          <a:cs typeface="Aktiv Grotesk Light"/>
                        </a:rPr>
                        <a:t> </a:t>
                      </a:r>
                      <a:r>
                        <a:rPr sz="1000" b="0" spc="-10" dirty="0">
                          <a:solidFill>
                            <a:srgbClr val="231F20"/>
                          </a:solidFill>
                          <a:latin typeface="Aktiv Grotesk Light"/>
                          <a:cs typeface="Aktiv Grotesk Light"/>
                        </a:rPr>
                        <a:t>(2012)</a:t>
                      </a:r>
                      <a:r>
                        <a:rPr sz="1050" b="0" spc="-15" baseline="19841" dirty="0">
                          <a:solidFill>
                            <a:srgbClr val="231F20"/>
                          </a:solidFill>
                          <a:latin typeface="Aktiv Grotesk Light"/>
                          <a:cs typeface="Aktiv Grotesk Light"/>
                        </a:rPr>
                        <a:t>76</a:t>
                      </a:r>
                      <a:endParaRPr sz="1050" baseline="19841">
                        <a:latin typeface="Aktiv Grotesk Light"/>
                        <a:cs typeface="Aktiv Grotesk Light"/>
                      </a:endParaRPr>
                    </a:p>
                  </a:txBody>
                  <a:tcPr marL="0" marR="0" marT="20320" marB="0"/>
                </a:tc>
                <a:extLst>
                  <a:ext uri="{0D108BD9-81ED-4DB2-BD59-A6C34878D82A}">
                    <a16:rowId xmlns:a16="http://schemas.microsoft.com/office/drawing/2014/main" val="10002"/>
                  </a:ext>
                </a:extLst>
              </a:tr>
              <a:tr h="346075">
                <a:tc>
                  <a:txBody>
                    <a:bodyPr/>
                    <a:lstStyle/>
                    <a:p>
                      <a:pPr marL="57150">
                        <a:lnSpc>
                          <a:spcPct val="100000"/>
                        </a:lnSpc>
                        <a:spcBef>
                          <a:spcPts val="160"/>
                        </a:spcBef>
                      </a:pPr>
                      <a:r>
                        <a:rPr sz="1000" b="0" dirty="0">
                          <a:solidFill>
                            <a:srgbClr val="231F20"/>
                          </a:solidFill>
                          <a:latin typeface="Aktiv Grotesk Light"/>
                          <a:cs typeface="Aktiv Grotesk Light"/>
                        </a:rPr>
                        <a:t>Recreational</a:t>
                      </a:r>
                      <a:r>
                        <a:rPr sz="1000" b="0" spc="185" dirty="0">
                          <a:solidFill>
                            <a:srgbClr val="231F20"/>
                          </a:solidFill>
                          <a:latin typeface="Aktiv Grotesk Light"/>
                          <a:cs typeface="Aktiv Grotesk Light"/>
                        </a:rPr>
                        <a:t> </a:t>
                      </a:r>
                      <a:r>
                        <a:rPr sz="1000" b="0" spc="-10" dirty="0">
                          <a:solidFill>
                            <a:srgbClr val="231F20"/>
                          </a:solidFill>
                          <a:latin typeface="Aktiv Grotesk Light"/>
                          <a:cs typeface="Aktiv Grotesk Light"/>
                        </a:rPr>
                        <a:t>fishing</a:t>
                      </a:r>
                      <a:endParaRPr sz="1000">
                        <a:latin typeface="Aktiv Grotesk Light"/>
                        <a:cs typeface="Aktiv Grotesk Light"/>
                      </a:endParaRPr>
                    </a:p>
                  </a:txBody>
                  <a:tcPr marL="0" marR="0" marT="20320" marB="0"/>
                </a:tc>
                <a:tc>
                  <a:txBody>
                    <a:bodyPr/>
                    <a:lstStyle/>
                    <a:p>
                      <a:pPr marL="201295" marR="314325" indent="-94615">
                        <a:lnSpc>
                          <a:spcPts val="1120"/>
                        </a:lnSpc>
                        <a:spcBef>
                          <a:spcPts val="260"/>
                        </a:spcBef>
                      </a:pPr>
                      <a:r>
                        <a:rPr sz="1000" b="0" dirty="0">
                          <a:solidFill>
                            <a:srgbClr val="231F20"/>
                          </a:solidFill>
                          <a:latin typeface="Aktiv Grotesk Light"/>
                          <a:cs typeface="Aktiv Grotesk Light"/>
                        </a:rPr>
                        <a:t>Moreton</a:t>
                      </a:r>
                      <a:r>
                        <a:rPr sz="1000" b="0" spc="90" dirty="0">
                          <a:solidFill>
                            <a:srgbClr val="231F20"/>
                          </a:solidFill>
                          <a:latin typeface="Aktiv Grotesk Light"/>
                          <a:cs typeface="Aktiv Grotesk Light"/>
                        </a:rPr>
                        <a:t> </a:t>
                      </a:r>
                      <a:r>
                        <a:rPr sz="1000" b="0" dirty="0">
                          <a:solidFill>
                            <a:srgbClr val="231F20"/>
                          </a:solidFill>
                          <a:latin typeface="Aktiv Grotesk Light"/>
                          <a:cs typeface="Aktiv Grotesk Light"/>
                        </a:rPr>
                        <a:t>Bay</a:t>
                      </a:r>
                      <a:r>
                        <a:rPr sz="1000" b="0" spc="90" dirty="0">
                          <a:solidFill>
                            <a:srgbClr val="231F20"/>
                          </a:solidFill>
                          <a:latin typeface="Aktiv Grotesk Light"/>
                          <a:cs typeface="Aktiv Grotesk Light"/>
                        </a:rPr>
                        <a:t> </a:t>
                      </a:r>
                      <a:r>
                        <a:rPr sz="1000" b="0" spc="-10" dirty="0">
                          <a:solidFill>
                            <a:srgbClr val="231F20"/>
                          </a:solidFill>
                          <a:latin typeface="Aktiv Grotesk Light"/>
                          <a:cs typeface="Aktiv Grotesk Light"/>
                        </a:rPr>
                        <a:t>Marine </a:t>
                      </a:r>
                      <a:r>
                        <a:rPr sz="1000" b="0" dirty="0">
                          <a:solidFill>
                            <a:srgbClr val="231F20"/>
                          </a:solidFill>
                          <a:latin typeface="Aktiv Grotesk Light"/>
                          <a:cs typeface="Aktiv Grotesk Light"/>
                        </a:rPr>
                        <a:t>Park,</a:t>
                      </a:r>
                      <a:r>
                        <a:rPr sz="1000" b="0" spc="80" dirty="0">
                          <a:solidFill>
                            <a:srgbClr val="231F20"/>
                          </a:solidFill>
                          <a:latin typeface="Aktiv Grotesk Light"/>
                          <a:cs typeface="Aktiv Grotesk Light"/>
                        </a:rPr>
                        <a:t> </a:t>
                      </a:r>
                      <a:r>
                        <a:rPr sz="1000" b="0" spc="-10" dirty="0">
                          <a:solidFill>
                            <a:srgbClr val="231F20"/>
                          </a:solidFill>
                          <a:latin typeface="Aktiv Grotesk Light"/>
                          <a:cs typeface="Aktiv Grotesk Light"/>
                        </a:rPr>
                        <a:t>Australia</a:t>
                      </a:r>
                      <a:endParaRPr sz="1000">
                        <a:latin typeface="Aktiv Grotesk Light"/>
                        <a:cs typeface="Aktiv Grotesk Light"/>
                      </a:endParaRPr>
                    </a:p>
                  </a:txBody>
                  <a:tcPr marL="0" marR="0" marT="33020" marB="0"/>
                </a:tc>
                <a:tc>
                  <a:txBody>
                    <a:bodyPr/>
                    <a:lstStyle/>
                    <a:p>
                      <a:pPr marR="38735" algn="ctr">
                        <a:lnSpc>
                          <a:spcPct val="100000"/>
                        </a:lnSpc>
                        <a:spcBef>
                          <a:spcPts val="160"/>
                        </a:spcBef>
                      </a:pPr>
                      <a:r>
                        <a:rPr sz="1000" b="0" spc="-20" dirty="0">
                          <a:solidFill>
                            <a:srgbClr val="231F20"/>
                          </a:solidFill>
                          <a:latin typeface="Aktiv Grotesk Light"/>
                          <a:cs typeface="Aktiv Grotesk Light"/>
                        </a:rPr>
                        <a:t>2008</a:t>
                      </a:r>
                      <a:endParaRPr sz="1000">
                        <a:latin typeface="Aktiv Grotesk Light"/>
                        <a:cs typeface="Aktiv Grotesk Light"/>
                      </a:endParaRPr>
                    </a:p>
                  </a:txBody>
                  <a:tcPr marL="0" marR="0" marT="20320" marB="0"/>
                </a:tc>
                <a:tc>
                  <a:txBody>
                    <a:bodyPr/>
                    <a:lstStyle/>
                    <a:p>
                      <a:pPr marL="125095">
                        <a:lnSpc>
                          <a:spcPct val="100000"/>
                        </a:lnSpc>
                        <a:spcBef>
                          <a:spcPts val="160"/>
                        </a:spcBef>
                      </a:pPr>
                      <a:r>
                        <a:rPr sz="1000" b="0" dirty="0">
                          <a:solidFill>
                            <a:srgbClr val="231F20"/>
                          </a:solidFill>
                          <a:latin typeface="Aktiv Grotesk Light"/>
                          <a:cs typeface="Aktiv Grotesk Light"/>
                        </a:rPr>
                        <a:t>337,000</a:t>
                      </a:r>
                      <a:r>
                        <a:rPr sz="1000" b="0" spc="120" dirty="0">
                          <a:solidFill>
                            <a:srgbClr val="231F20"/>
                          </a:solidFill>
                          <a:latin typeface="Aktiv Grotesk Light"/>
                          <a:cs typeface="Aktiv Grotesk Light"/>
                        </a:rPr>
                        <a:t> </a:t>
                      </a:r>
                      <a:r>
                        <a:rPr sz="1000" b="0" dirty="0">
                          <a:solidFill>
                            <a:srgbClr val="231F20"/>
                          </a:solidFill>
                          <a:latin typeface="Aktiv Grotesk Light"/>
                          <a:cs typeface="Aktiv Grotesk Light"/>
                        </a:rPr>
                        <a:t>fishing</a:t>
                      </a:r>
                      <a:r>
                        <a:rPr sz="1000" b="0" spc="125" dirty="0">
                          <a:solidFill>
                            <a:srgbClr val="231F20"/>
                          </a:solidFill>
                          <a:latin typeface="Aktiv Grotesk Light"/>
                          <a:cs typeface="Aktiv Grotesk Light"/>
                        </a:rPr>
                        <a:t> </a:t>
                      </a:r>
                      <a:r>
                        <a:rPr sz="1000" b="0" spc="-10" dirty="0">
                          <a:solidFill>
                            <a:srgbClr val="231F20"/>
                          </a:solidFill>
                          <a:latin typeface="Aktiv Grotesk Light"/>
                          <a:cs typeface="Aktiv Grotesk Light"/>
                        </a:rPr>
                        <a:t>trips</a:t>
                      </a:r>
                      <a:endParaRPr sz="1000">
                        <a:latin typeface="Aktiv Grotesk Light"/>
                        <a:cs typeface="Aktiv Grotesk Light"/>
                      </a:endParaRPr>
                    </a:p>
                  </a:txBody>
                  <a:tcPr marL="0" marR="0" marT="20320" marB="0"/>
                </a:tc>
                <a:tc>
                  <a:txBody>
                    <a:bodyPr/>
                    <a:lstStyle/>
                    <a:p>
                      <a:pPr marL="62230">
                        <a:lnSpc>
                          <a:spcPct val="100000"/>
                        </a:lnSpc>
                        <a:spcBef>
                          <a:spcPts val="160"/>
                        </a:spcBef>
                      </a:pPr>
                      <a:r>
                        <a:rPr sz="1000" b="0" dirty="0">
                          <a:solidFill>
                            <a:srgbClr val="231F20"/>
                          </a:solidFill>
                          <a:latin typeface="Aktiv Grotesk Light"/>
                          <a:cs typeface="Aktiv Grotesk Light"/>
                        </a:rPr>
                        <a:t>$22.9</a:t>
                      </a:r>
                      <a:r>
                        <a:rPr sz="1000" b="0" spc="105" dirty="0">
                          <a:solidFill>
                            <a:srgbClr val="231F20"/>
                          </a:solidFill>
                          <a:latin typeface="Aktiv Grotesk Light"/>
                          <a:cs typeface="Aktiv Grotesk Light"/>
                        </a:rPr>
                        <a:t> </a:t>
                      </a:r>
                      <a:r>
                        <a:rPr sz="1000" b="0" spc="-10" dirty="0">
                          <a:solidFill>
                            <a:srgbClr val="231F20"/>
                          </a:solidFill>
                          <a:latin typeface="Aktiv Grotesk Light"/>
                          <a:cs typeface="Aktiv Grotesk Light"/>
                        </a:rPr>
                        <a:t>million</a:t>
                      </a:r>
                      <a:endParaRPr sz="1000">
                        <a:latin typeface="Aktiv Grotesk Light"/>
                        <a:cs typeface="Aktiv Grotesk Light"/>
                      </a:endParaRPr>
                    </a:p>
                  </a:txBody>
                  <a:tcPr marL="0" marR="0" marT="20320" marB="0"/>
                </a:tc>
                <a:tc>
                  <a:txBody>
                    <a:bodyPr/>
                    <a:lstStyle/>
                    <a:p>
                      <a:pPr marL="205104" marR="241935" indent="-94615">
                        <a:lnSpc>
                          <a:spcPts val="1120"/>
                        </a:lnSpc>
                        <a:spcBef>
                          <a:spcPts val="260"/>
                        </a:spcBef>
                      </a:pPr>
                      <a:r>
                        <a:rPr sz="1000" b="0" dirty="0">
                          <a:solidFill>
                            <a:srgbClr val="231F20"/>
                          </a:solidFill>
                          <a:latin typeface="Aktiv Grotesk Light"/>
                          <a:cs typeface="Aktiv Grotesk Light"/>
                        </a:rPr>
                        <a:t>S.</a:t>
                      </a:r>
                      <a:r>
                        <a:rPr sz="1000" b="0" spc="50" dirty="0">
                          <a:solidFill>
                            <a:srgbClr val="231F20"/>
                          </a:solidFill>
                          <a:latin typeface="Aktiv Grotesk Light"/>
                          <a:cs typeface="Aktiv Grotesk Light"/>
                        </a:rPr>
                        <a:t> </a:t>
                      </a:r>
                      <a:r>
                        <a:rPr sz="1000" b="0" dirty="0">
                          <a:solidFill>
                            <a:srgbClr val="231F20"/>
                          </a:solidFill>
                          <a:latin typeface="Aktiv Grotesk Light"/>
                          <a:cs typeface="Aktiv Grotesk Light"/>
                        </a:rPr>
                        <a:t>Pascoe</a:t>
                      </a:r>
                      <a:r>
                        <a:rPr sz="1000" b="0" spc="50" dirty="0">
                          <a:solidFill>
                            <a:srgbClr val="231F20"/>
                          </a:solidFill>
                          <a:latin typeface="Aktiv Grotesk Light"/>
                          <a:cs typeface="Aktiv Grotesk Light"/>
                        </a:rPr>
                        <a:t> </a:t>
                      </a:r>
                      <a:r>
                        <a:rPr sz="1000" b="0" dirty="0">
                          <a:solidFill>
                            <a:srgbClr val="231F20"/>
                          </a:solidFill>
                          <a:latin typeface="Aktiv Grotesk Light"/>
                          <a:cs typeface="Aktiv Grotesk Light"/>
                        </a:rPr>
                        <a:t>et</a:t>
                      </a:r>
                      <a:r>
                        <a:rPr sz="1000" b="0" spc="55" dirty="0">
                          <a:solidFill>
                            <a:srgbClr val="231F20"/>
                          </a:solidFill>
                          <a:latin typeface="Aktiv Grotesk Light"/>
                          <a:cs typeface="Aktiv Grotesk Light"/>
                        </a:rPr>
                        <a:t> </a:t>
                      </a:r>
                      <a:r>
                        <a:rPr sz="1000" b="0" dirty="0">
                          <a:solidFill>
                            <a:srgbClr val="231F20"/>
                          </a:solidFill>
                          <a:latin typeface="Aktiv Grotesk Light"/>
                          <a:cs typeface="Aktiv Grotesk Light"/>
                        </a:rPr>
                        <a:t>al.,</a:t>
                      </a:r>
                      <a:r>
                        <a:rPr sz="1000" b="0" spc="50" dirty="0">
                          <a:solidFill>
                            <a:srgbClr val="231F20"/>
                          </a:solidFill>
                          <a:latin typeface="Aktiv Grotesk Light"/>
                          <a:cs typeface="Aktiv Grotesk Light"/>
                        </a:rPr>
                        <a:t> </a:t>
                      </a:r>
                      <a:r>
                        <a:rPr sz="1000" b="0" i="1" spc="-10" dirty="0">
                          <a:solidFill>
                            <a:srgbClr val="231F20"/>
                          </a:solidFill>
                          <a:latin typeface="Aktiv Grotesk Light"/>
                          <a:cs typeface="Aktiv Grotesk Light"/>
                        </a:rPr>
                        <a:t>Tourism </a:t>
                      </a:r>
                      <a:r>
                        <a:rPr sz="1000" b="0" i="1" dirty="0">
                          <a:solidFill>
                            <a:srgbClr val="231F20"/>
                          </a:solidFill>
                          <a:latin typeface="Aktiv Grotesk Light"/>
                          <a:cs typeface="Aktiv Grotesk Light"/>
                        </a:rPr>
                        <a:t>Manage</a:t>
                      </a:r>
                      <a:r>
                        <a:rPr sz="1000" b="0" i="1" spc="145" dirty="0">
                          <a:solidFill>
                            <a:srgbClr val="231F20"/>
                          </a:solidFill>
                          <a:latin typeface="Aktiv Grotesk Light"/>
                          <a:cs typeface="Aktiv Grotesk Light"/>
                        </a:rPr>
                        <a:t> </a:t>
                      </a:r>
                      <a:r>
                        <a:rPr sz="1000" b="0" spc="-10" dirty="0">
                          <a:solidFill>
                            <a:srgbClr val="231F20"/>
                          </a:solidFill>
                          <a:latin typeface="Aktiv Grotesk Light"/>
                          <a:cs typeface="Aktiv Grotesk Light"/>
                        </a:rPr>
                        <a:t>(2014)</a:t>
                      </a:r>
                      <a:r>
                        <a:rPr sz="1050" b="0" spc="-15" baseline="19841" dirty="0">
                          <a:solidFill>
                            <a:srgbClr val="231F20"/>
                          </a:solidFill>
                          <a:latin typeface="Aktiv Grotesk Light"/>
                          <a:cs typeface="Aktiv Grotesk Light"/>
                        </a:rPr>
                        <a:t>74</a:t>
                      </a:r>
                      <a:endParaRPr sz="1050" baseline="19841">
                        <a:latin typeface="Aktiv Grotesk Light"/>
                        <a:cs typeface="Aktiv Grotesk Light"/>
                      </a:endParaRPr>
                    </a:p>
                  </a:txBody>
                  <a:tcPr marL="0" marR="0" marT="33020" marB="0"/>
                </a:tc>
                <a:extLst>
                  <a:ext uri="{0D108BD9-81ED-4DB2-BD59-A6C34878D82A}">
                    <a16:rowId xmlns:a16="http://schemas.microsoft.com/office/drawing/2014/main" val="10003"/>
                  </a:ext>
                </a:extLst>
              </a:tr>
              <a:tr h="487680">
                <a:tc>
                  <a:txBody>
                    <a:bodyPr/>
                    <a:lstStyle/>
                    <a:p>
                      <a:pPr marL="57150">
                        <a:lnSpc>
                          <a:spcPct val="100000"/>
                        </a:lnSpc>
                        <a:spcBef>
                          <a:spcPts val="160"/>
                        </a:spcBef>
                      </a:pPr>
                      <a:r>
                        <a:rPr sz="1000" b="0" dirty="0">
                          <a:solidFill>
                            <a:srgbClr val="231F20"/>
                          </a:solidFill>
                          <a:latin typeface="Aktiv Grotesk Light"/>
                          <a:cs typeface="Aktiv Grotesk Light"/>
                        </a:rPr>
                        <a:t>Bird-</a:t>
                      </a:r>
                      <a:r>
                        <a:rPr sz="1000" b="0" spc="-10" dirty="0">
                          <a:solidFill>
                            <a:srgbClr val="231F20"/>
                          </a:solidFill>
                          <a:latin typeface="Aktiv Grotesk Light"/>
                          <a:cs typeface="Aktiv Grotesk Light"/>
                        </a:rPr>
                        <a:t>watching</a:t>
                      </a:r>
                      <a:endParaRPr sz="1000">
                        <a:latin typeface="Aktiv Grotesk Light"/>
                        <a:cs typeface="Aktiv Grotesk Light"/>
                      </a:endParaRPr>
                    </a:p>
                  </a:txBody>
                  <a:tcPr marL="0" marR="0" marT="20320" marB="0"/>
                </a:tc>
                <a:tc>
                  <a:txBody>
                    <a:bodyPr/>
                    <a:lstStyle/>
                    <a:p>
                      <a:pPr marL="201295" marR="321945" indent="-94615">
                        <a:lnSpc>
                          <a:spcPts val="1120"/>
                        </a:lnSpc>
                        <a:spcBef>
                          <a:spcPts val="260"/>
                        </a:spcBef>
                      </a:pPr>
                      <a:r>
                        <a:rPr sz="1000" b="0" dirty="0">
                          <a:solidFill>
                            <a:srgbClr val="231F20"/>
                          </a:solidFill>
                          <a:latin typeface="Aktiv Grotesk Light"/>
                          <a:cs typeface="Aktiv Grotesk Light"/>
                        </a:rPr>
                        <a:t>Kuscenneti</a:t>
                      </a:r>
                      <a:r>
                        <a:rPr sz="1000" b="0" spc="145" dirty="0">
                          <a:solidFill>
                            <a:srgbClr val="231F20"/>
                          </a:solidFill>
                          <a:latin typeface="Aktiv Grotesk Light"/>
                          <a:cs typeface="Aktiv Grotesk Light"/>
                        </a:rPr>
                        <a:t> </a:t>
                      </a:r>
                      <a:r>
                        <a:rPr sz="1000" b="0" spc="-10" dirty="0">
                          <a:solidFill>
                            <a:srgbClr val="231F20"/>
                          </a:solidFill>
                          <a:latin typeface="Aktiv Grotesk Light"/>
                          <a:cs typeface="Aktiv Grotesk Light"/>
                        </a:rPr>
                        <a:t>National </a:t>
                      </a:r>
                      <a:r>
                        <a:rPr sz="1000" b="0" dirty="0">
                          <a:solidFill>
                            <a:srgbClr val="231F20"/>
                          </a:solidFill>
                          <a:latin typeface="Aktiv Grotesk Light"/>
                          <a:cs typeface="Aktiv Grotesk Light"/>
                        </a:rPr>
                        <a:t>Park,</a:t>
                      </a:r>
                      <a:r>
                        <a:rPr sz="1000" b="0" spc="80" dirty="0">
                          <a:solidFill>
                            <a:srgbClr val="231F20"/>
                          </a:solidFill>
                          <a:latin typeface="Aktiv Grotesk Light"/>
                          <a:cs typeface="Aktiv Grotesk Light"/>
                        </a:rPr>
                        <a:t> </a:t>
                      </a:r>
                      <a:r>
                        <a:rPr sz="1000" b="0" spc="-10" dirty="0">
                          <a:solidFill>
                            <a:srgbClr val="231F20"/>
                          </a:solidFill>
                          <a:latin typeface="Aktiv Grotesk Light"/>
                          <a:cs typeface="Aktiv Grotesk Light"/>
                        </a:rPr>
                        <a:t>Turkey</a:t>
                      </a:r>
                      <a:endParaRPr sz="1000">
                        <a:latin typeface="Aktiv Grotesk Light"/>
                        <a:cs typeface="Aktiv Grotesk Light"/>
                      </a:endParaRPr>
                    </a:p>
                  </a:txBody>
                  <a:tcPr marL="0" marR="0" marT="33020" marB="0"/>
                </a:tc>
                <a:tc>
                  <a:txBody>
                    <a:bodyPr/>
                    <a:lstStyle/>
                    <a:p>
                      <a:pPr marR="38735" algn="ctr">
                        <a:lnSpc>
                          <a:spcPct val="100000"/>
                        </a:lnSpc>
                        <a:spcBef>
                          <a:spcPts val="160"/>
                        </a:spcBef>
                      </a:pPr>
                      <a:r>
                        <a:rPr sz="1000" b="0" spc="-20" dirty="0">
                          <a:solidFill>
                            <a:srgbClr val="231F20"/>
                          </a:solidFill>
                          <a:latin typeface="Aktiv Grotesk Light"/>
                          <a:cs typeface="Aktiv Grotesk Light"/>
                        </a:rPr>
                        <a:t>2001</a:t>
                      </a:r>
                      <a:endParaRPr sz="1000">
                        <a:latin typeface="Aktiv Grotesk Light"/>
                        <a:cs typeface="Aktiv Grotesk Light"/>
                      </a:endParaRPr>
                    </a:p>
                  </a:txBody>
                  <a:tcPr marL="0" marR="0" marT="20320" marB="0"/>
                </a:tc>
                <a:tc>
                  <a:txBody>
                    <a:bodyPr/>
                    <a:lstStyle/>
                    <a:p>
                      <a:pPr marL="219710" marR="89535" indent="-94615" algn="just">
                        <a:lnSpc>
                          <a:spcPts val="1120"/>
                        </a:lnSpc>
                        <a:spcBef>
                          <a:spcPts val="260"/>
                        </a:spcBef>
                      </a:pPr>
                      <a:r>
                        <a:rPr sz="1000" b="0" dirty="0">
                          <a:solidFill>
                            <a:srgbClr val="231F20"/>
                          </a:solidFill>
                          <a:latin typeface="Aktiv Grotesk Light"/>
                          <a:cs typeface="Aktiv Grotesk Light"/>
                        </a:rPr>
                        <a:t>About</a:t>
                      </a:r>
                      <a:r>
                        <a:rPr sz="1000" b="0" spc="105" dirty="0">
                          <a:solidFill>
                            <a:srgbClr val="231F20"/>
                          </a:solidFill>
                          <a:latin typeface="Aktiv Grotesk Light"/>
                          <a:cs typeface="Aktiv Grotesk Light"/>
                        </a:rPr>
                        <a:t> </a:t>
                      </a:r>
                      <a:r>
                        <a:rPr sz="1000" b="0" dirty="0">
                          <a:solidFill>
                            <a:srgbClr val="231F20"/>
                          </a:solidFill>
                          <a:latin typeface="Aktiv Grotesk Light"/>
                          <a:cs typeface="Aktiv Grotesk Light"/>
                        </a:rPr>
                        <a:t>10,000</a:t>
                      </a:r>
                      <a:r>
                        <a:rPr sz="1000" b="0" spc="105" dirty="0">
                          <a:solidFill>
                            <a:srgbClr val="231F20"/>
                          </a:solidFill>
                          <a:latin typeface="Aktiv Grotesk Light"/>
                          <a:cs typeface="Aktiv Grotesk Light"/>
                        </a:rPr>
                        <a:t> </a:t>
                      </a:r>
                      <a:r>
                        <a:rPr sz="1000" b="0" dirty="0">
                          <a:solidFill>
                            <a:srgbClr val="231F20"/>
                          </a:solidFill>
                          <a:latin typeface="Aktiv Grotesk Light"/>
                          <a:cs typeface="Aktiv Grotesk Light"/>
                        </a:rPr>
                        <a:t>visitors</a:t>
                      </a:r>
                      <a:r>
                        <a:rPr sz="1000" b="0" spc="105" dirty="0">
                          <a:solidFill>
                            <a:srgbClr val="231F20"/>
                          </a:solidFill>
                          <a:latin typeface="Aktiv Grotesk Light"/>
                          <a:cs typeface="Aktiv Grotesk Light"/>
                        </a:rPr>
                        <a:t> </a:t>
                      </a:r>
                      <a:r>
                        <a:rPr sz="1000" b="0" spc="-25" dirty="0">
                          <a:solidFill>
                            <a:srgbClr val="231F20"/>
                          </a:solidFill>
                          <a:latin typeface="Aktiv Grotesk Light"/>
                          <a:cs typeface="Aktiv Grotesk Light"/>
                        </a:rPr>
                        <a:t>who</a:t>
                      </a:r>
                      <a:r>
                        <a:rPr sz="1000" b="0" dirty="0">
                          <a:solidFill>
                            <a:srgbClr val="231F20"/>
                          </a:solidFill>
                          <a:latin typeface="Aktiv Grotesk Light"/>
                          <a:cs typeface="Aktiv Grotesk Light"/>
                        </a:rPr>
                        <a:t> come</a:t>
                      </a:r>
                      <a:r>
                        <a:rPr sz="1000" b="0" spc="75" dirty="0">
                          <a:solidFill>
                            <a:srgbClr val="231F20"/>
                          </a:solidFill>
                          <a:latin typeface="Aktiv Grotesk Light"/>
                          <a:cs typeface="Aktiv Grotesk Light"/>
                        </a:rPr>
                        <a:t> </a:t>
                      </a:r>
                      <a:r>
                        <a:rPr sz="1000" b="0" dirty="0">
                          <a:solidFill>
                            <a:srgbClr val="231F20"/>
                          </a:solidFill>
                          <a:latin typeface="Aktiv Grotesk Light"/>
                          <a:cs typeface="Aktiv Grotesk Light"/>
                        </a:rPr>
                        <a:t>to</a:t>
                      </a:r>
                      <a:r>
                        <a:rPr sz="1000" b="0" spc="75" dirty="0">
                          <a:solidFill>
                            <a:srgbClr val="231F20"/>
                          </a:solidFill>
                          <a:latin typeface="Aktiv Grotesk Light"/>
                          <a:cs typeface="Aktiv Grotesk Light"/>
                        </a:rPr>
                        <a:t> </a:t>
                      </a:r>
                      <a:r>
                        <a:rPr sz="1000" b="0" dirty="0">
                          <a:solidFill>
                            <a:srgbClr val="231F20"/>
                          </a:solidFill>
                          <a:latin typeface="Aktiv Grotesk Light"/>
                          <a:cs typeface="Aktiv Grotesk Light"/>
                        </a:rPr>
                        <a:t>the</a:t>
                      </a:r>
                      <a:r>
                        <a:rPr sz="1000" b="0" spc="80" dirty="0">
                          <a:solidFill>
                            <a:srgbClr val="231F20"/>
                          </a:solidFill>
                          <a:latin typeface="Aktiv Grotesk Light"/>
                          <a:cs typeface="Aktiv Grotesk Light"/>
                        </a:rPr>
                        <a:t> </a:t>
                      </a:r>
                      <a:r>
                        <a:rPr sz="1000" b="0" dirty="0">
                          <a:solidFill>
                            <a:srgbClr val="231F20"/>
                          </a:solidFill>
                          <a:latin typeface="Aktiv Grotesk Light"/>
                          <a:cs typeface="Aktiv Grotesk Light"/>
                        </a:rPr>
                        <a:t>wetlands</a:t>
                      </a:r>
                      <a:r>
                        <a:rPr sz="1000" b="0" spc="75" dirty="0">
                          <a:solidFill>
                            <a:srgbClr val="231F20"/>
                          </a:solidFill>
                          <a:latin typeface="Aktiv Grotesk Light"/>
                          <a:cs typeface="Aktiv Grotesk Light"/>
                        </a:rPr>
                        <a:t> </a:t>
                      </a:r>
                      <a:r>
                        <a:rPr sz="1000" b="0" spc="-25" dirty="0">
                          <a:solidFill>
                            <a:srgbClr val="231F20"/>
                          </a:solidFill>
                          <a:latin typeface="Aktiv Grotesk Light"/>
                          <a:cs typeface="Aktiv Grotesk Light"/>
                        </a:rPr>
                        <a:t>to</a:t>
                      </a:r>
                      <a:r>
                        <a:rPr sz="1000" b="0" dirty="0">
                          <a:solidFill>
                            <a:srgbClr val="231F20"/>
                          </a:solidFill>
                          <a:latin typeface="Aktiv Grotesk Light"/>
                          <a:cs typeface="Aktiv Grotesk Light"/>
                        </a:rPr>
                        <a:t> view</a:t>
                      </a:r>
                      <a:r>
                        <a:rPr sz="1000" b="0" spc="130" dirty="0">
                          <a:solidFill>
                            <a:srgbClr val="231F20"/>
                          </a:solidFill>
                          <a:latin typeface="Aktiv Grotesk Light"/>
                          <a:cs typeface="Aktiv Grotesk Light"/>
                        </a:rPr>
                        <a:t> </a:t>
                      </a:r>
                      <a:r>
                        <a:rPr sz="1000" b="0" dirty="0">
                          <a:solidFill>
                            <a:srgbClr val="231F20"/>
                          </a:solidFill>
                          <a:latin typeface="Aktiv Grotesk Light"/>
                          <a:cs typeface="Aktiv Grotesk Light"/>
                        </a:rPr>
                        <a:t>migratory</a:t>
                      </a:r>
                      <a:r>
                        <a:rPr sz="1000" b="0" spc="135" dirty="0">
                          <a:solidFill>
                            <a:srgbClr val="231F20"/>
                          </a:solidFill>
                          <a:latin typeface="Aktiv Grotesk Light"/>
                          <a:cs typeface="Aktiv Grotesk Light"/>
                        </a:rPr>
                        <a:t> </a:t>
                      </a:r>
                      <a:r>
                        <a:rPr sz="1000" b="0" spc="-10" dirty="0">
                          <a:solidFill>
                            <a:srgbClr val="231F20"/>
                          </a:solidFill>
                          <a:latin typeface="Aktiv Grotesk Light"/>
                          <a:cs typeface="Aktiv Grotesk Light"/>
                        </a:rPr>
                        <a:t>birds</a:t>
                      </a:r>
                      <a:endParaRPr sz="1000">
                        <a:latin typeface="Aktiv Grotesk Light"/>
                        <a:cs typeface="Aktiv Grotesk Light"/>
                      </a:endParaRPr>
                    </a:p>
                  </a:txBody>
                  <a:tcPr marL="0" marR="0" marT="33020" marB="0"/>
                </a:tc>
                <a:tc>
                  <a:txBody>
                    <a:bodyPr/>
                    <a:lstStyle/>
                    <a:p>
                      <a:pPr marL="62230">
                        <a:lnSpc>
                          <a:spcPct val="100000"/>
                        </a:lnSpc>
                        <a:spcBef>
                          <a:spcPts val="160"/>
                        </a:spcBef>
                      </a:pPr>
                      <a:r>
                        <a:rPr sz="1000" b="0" dirty="0">
                          <a:solidFill>
                            <a:srgbClr val="231F20"/>
                          </a:solidFill>
                          <a:latin typeface="Aktiv Grotesk Light"/>
                          <a:cs typeface="Aktiv Grotesk Light"/>
                        </a:rPr>
                        <a:t>$143</a:t>
                      </a:r>
                      <a:r>
                        <a:rPr sz="1000" b="0" spc="120" dirty="0">
                          <a:solidFill>
                            <a:srgbClr val="231F20"/>
                          </a:solidFill>
                          <a:latin typeface="Aktiv Grotesk Light"/>
                          <a:cs typeface="Aktiv Grotesk Light"/>
                        </a:rPr>
                        <a:t> </a:t>
                      </a:r>
                      <a:r>
                        <a:rPr sz="1000" b="0" spc="-10" dirty="0">
                          <a:solidFill>
                            <a:srgbClr val="231F20"/>
                          </a:solidFill>
                          <a:latin typeface="Aktiv Grotesk Light"/>
                          <a:cs typeface="Aktiv Grotesk Light"/>
                        </a:rPr>
                        <a:t>million</a:t>
                      </a:r>
                      <a:endParaRPr sz="1000">
                        <a:latin typeface="Aktiv Grotesk Light"/>
                        <a:cs typeface="Aktiv Grotesk Light"/>
                      </a:endParaRPr>
                    </a:p>
                  </a:txBody>
                  <a:tcPr marL="0" marR="0" marT="20320" marB="0"/>
                </a:tc>
                <a:tc>
                  <a:txBody>
                    <a:bodyPr/>
                    <a:lstStyle/>
                    <a:p>
                      <a:pPr marL="110489">
                        <a:lnSpc>
                          <a:spcPts val="1160"/>
                        </a:lnSpc>
                        <a:spcBef>
                          <a:spcPts val="160"/>
                        </a:spcBef>
                      </a:pPr>
                      <a:r>
                        <a:rPr sz="1000" b="0" dirty="0">
                          <a:solidFill>
                            <a:srgbClr val="231F20"/>
                          </a:solidFill>
                          <a:latin typeface="Aktiv Grotesk Light"/>
                          <a:cs typeface="Aktiv Grotesk Light"/>
                        </a:rPr>
                        <a:t>S.</a:t>
                      </a:r>
                      <a:r>
                        <a:rPr sz="1000" b="0" spc="55" dirty="0">
                          <a:solidFill>
                            <a:srgbClr val="231F20"/>
                          </a:solidFill>
                          <a:latin typeface="Aktiv Grotesk Light"/>
                          <a:cs typeface="Aktiv Grotesk Light"/>
                        </a:rPr>
                        <a:t> </a:t>
                      </a:r>
                      <a:r>
                        <a:rPr sz="1000" b="0" dirty="0">
                          <a:solidFill>
                            <a:srgbClr val="231F20"/>
                          </a:solidFill>
                          <a:latin typeface="Aktiv Grotesk Light"/>
                          <a:cs typeface="Aktiv Grotesk Light"/>
                        </a:rPr>
                        <a:t>Gurluk</a:t>
                      </a:r>
                      <a:r>
                        <a:rPr sz="1000" b="0" spc="55" dirty="0">
                          <a:solidFill>
                            <a:srgbClr val="231F20"/>
                          </a:solidFill>
                          <a:latin typeface="Aktiv Grotesk Light"/>
                          <a:cs typeface="Aktiv Grotesk Light"/>
                        </a:rPr>
                        <a:t> </a:t>
                      </a:r>
                      <a:r>
                        <a:rPr sz="1000" b="0" dirty="0">
                          <a:solidFill>
                            <a:srgbClr val="231F20"/>
                          </a:solidFill>
                          <a:latin typeface="Aktiv Grotesk Light"/>
                          <a:cs typeface="Aktiv Grotesk Light"/>
                        </a:rPr>
                        <a:t>and</a:t>
                      </a:r>
                      <a:r>
                        <a:rPr sz="1000" b="0" spc="55" dirty="0">
                          <a:solidFill>
                            <a:srgbClr val="231F20"/>
                          </a:solidFill>
                          <a:latin typeface="Aktiv Grotesk Light"/>
                          <a:cs typeface="Aktiv Grotesk Light"/>
                        </a:rPr>
                        <a:t> </a:t>
                      </a:r>
                      <a:r>
                        <a:rPr sz="1000" b="0" dirty="0">
                          <a:solidFill>
                            <a:srgbClr val="231F20"/>
                          </a:solidFill>
                          <a:latin typeface="Aktiv Grotesk Light"/>
                          <a:cs typeface="Aktiv Grotesk Light"/>
                        </a:rPr>
                        <a:t>E.</a:t>
                      </a:r>
                      <a:r>
                        <a:rPr sz="1000" b="0" spc="55" dirty="0">
                          <a:solidFill>
                            <a:srgbClr val="231F20"/>
                          </a:solidFill>
                          <a:latin typeface="Aktiv Grotesk Light"/>
                          <a:cs typeface="Aktiv Grotesk Light"/>
                        </a:rPr>
                        <a:t> </a:t>
                      </a:r>
                      <a:r>
                        <a:rPr sz="1000" b="0" spc="-10" dirty="0">
                          <a:solidFill>
                            <a:srgbClr val="231F20"/>
                          </a:solidFill>
                          <a:latin typeface="Aktiv Grotesk Light"/>
                          <a:cs typeface="Aktiv Grotesk Light"/>
                        </a:rPr>
                        <a:t>Rehber,</a:t>
                      </a:r>
                      <a:endParaRPr sz="1000">
                        <a:latin typeface="Aktiv Grotesk Light"/>
                        <a:cs typeface="Aktiv Grotesk Light"/>
                      </a:endParaRPr>
                    </a:p>
                    <a:p>
                      <a:pPr marL="205104">
                        <a:lnSpc>
                          <a:spcPts val="1160"/>
                        </a:lnSpc>
                      </a:pPr>
                      <a:r>
                        <a:rPr sz="1000" b="0" i="1" dirty="0">
                          <a:solidFill>
                            <a:srgbClr val="231F20"/>
                          </a:solidFill>
                          <a:latin typeface="Aktiv Grotesk Light"/>
                          <a:cs typeface="Aktiv Grotesk Light"/>
                        </a:rPr>
                        <a:t>J</a:t>
                      </a:r>
                      <a:r>
                        <a:rPr sz="1000" b="0" i="1" spc="65" dirty="0">
                          <a:solidFill>
                            <a:srgbClr val="231F20"/>
                          </a:solidFill>
                          <a:latin typeface="Aktiv Grotesk Light"/>
                          <a:cs typeface="Aktiv Grotesk Light"/>
                        </a:rPr>
                        <a:t> </a:t>
                      </a:r>
                      <a:r>
                        <a:rPr sz="1000" b="0" i="1" dirty="0">
                          <a:solidFill>
                            <a:srgbClr val="231F20"/>
                          </a:solidFill>
                          <a:latin typeface="Aktiv Grotesk Light"/>
                          <a:cs typeface="Aktiv Grotesk Light"/>
                        </a:rPr>
                        <a:t>Environ</a:t>
                      </a:r>
                      <a:r>
                        <a:rPr sz="1000" b="0" i="1" spc="65" dirty="0">
                          <a:solidFill>
                            <a:srgbClr val="231F20"/>
                          </a:solidFill>
                          <a:latin typeface="Aktiv Grotesk Light"/>
                          <a:cs typeface="Aktiv Grotesk Light"/>
                        </a:rPr>
                        <a:t> </a:t>
                      </a:r>
                      <a:r>
                        <a:rPr sz="1000" b="0" i="1" dirty="0">
                          <a:solidFill>
                            <a:srgbClr val="231F20"/>
                          </a:solidFill>
                          <a:latin typeface="Aktiv Grotesk Light"/>
                          <a:cs typeface="Aktiv Grotesk Light"/>
                        </a:rPr>
                        <a:t>Man</a:t>
                      </a:r>
                      <a:r>
                        <a:rPr sz="1000" b="0" i="1" spc="70" dirty="0">
                          <a:solidFill>
                            <a:srgbClr val="231F20"/>
                          </a:solidFill>
                          <a:latin typeface="Aktiv Grotesk Light"/>
                          <a:cs typeface="Aktiv Grotesk Light"/>
                        </a:rPr>
                        <a:t> </a:t>
                      </a:r>
                      <a:r>
                        <a:rPr sz="1000" b="0" spc="-10" dirty="0">
                          <a:solidFill>
                            <a:srgbClr val="231F20"/>
                          </a:solidFill>
                          <a:latin typeface="Aktiv Grotesk Light"/>
                          <a:cs typeface="Aktiv Grotesk Light"/>
                        </a:rPr>
                        <a:t>(2008)</a:t>
                      </a:r>
                      <a:r>
                        <a:rPr sz="1050" b="0" spc="-15" baseline="19841" dirty="0">
                          <a:solidFill>
                            <a:srgbClr val="231F20"/>
                          </a:solidFill>
                          <a:latin typeface="Aktiv Grotesk Light"/>
                          <a:cs typeface="Aktiv Grotesk Light"/>
                        </a:rPr>
                        <a:t>77</a:t>
                      </a:r>
                      <a:endParaRPr sz="1050" baseline="19841">
                        <a:latin typeface="Aktiv Grotesk Light"/>
                        <a:cs typeface="Aktiv Grotesk Light"/>
                      </a:endParaRPr>
                    </a:p>
                  </a:txBody>
                  <a:tcPr marL="0" marR="0" marT="20320" marB="0"/>
                </a:tc>
                <a:extLst>
                  <a:ext uri="{0D108BD9-81ED-4DB2-BD59-A6C34878D82A}">
                    <a16:rowId xmlns:a16="http://schemas.microsoft.com/office/drawing/2014/main" val="10004"/>
                  </a:ext>
                </a:extLst>
              </a:tr>
              <a:tr h="487680">
                <a:tc>
                  <a:txBody>
                    <a:bodyPr/>
                    <a:lstStyle/>
                    <a:p>
                      <a:pPr marL="57150">
                        <a:lnSpc>
                          <a:spcPct val="100000"/>
                        </a:lnSpc>
                        <a:spcBef>
                          <a:spcPts val="160"/>
                        </a:spcBef>
                      </a:pPr>
                      <a:r>
                        <a:rPr sz="1000" b="0" spc="-10" dirty="0">
                          <a:solidFill>
                            <a:srgbClr val="231F20"/>
                          </a:solidFill>
                          <a:latin typeface="Aktiv Grotesk Light"/>
                          <a:cs typeface="Aktiv Grotesk Light"/>
                        </a:rPr>
                        <a:t>Boating</a:t>
                      </a:r>
                      <a:endParaRPr sz="1000">
                        <a:latin typeface="Aktiv Grotesk Light"/>
                        <a:cs typeface="Aktiv Grotesk Light"/>
                      </a:endParaRPr>
                    </a:p>
                  </a:txBody>
                  <a:tcPr marL="0" marR="0" marT="20320" marB="0"/>
                </a:tc>
                <a:tc>
                  <a:txBody>
                    <a:bodyPr/>
                    <a:lstStyle/>
                    <a:p>
                      <a:pPr marL="201295" marR="71120" indent="-94615">
                        <a:lnSpc>
                          <a:spcPts val="1120"/>
                        </a:lnSpc>
                        <a:spcBef>
                          <a:spcPts val="260"/>
                        </a:spcBef>
                      </a:pPr>
                      <a:r>
                        <a:rPr sz="1000" b="0" dirty="0">
                          <a:solidFill>
                            <a:srgbClr val="231F20"/>
                          </a:solidFill>
                          <a:latin typeface="Aktiv Grotesk Light"/>
                          <a:cs typeface="Aktiv Grotesk Light"/>
                        </a:rPr>
                        <a:t>Lake</a:t>
                      </a:r>
                      <a:r>
                        <a:rPr sz="1000" b="0" spc="65" dirty="0">
                          <a:solidFill>
                            <a:srgbClr val="231F20"/>
                          </a:solidFill>
                          <a:latin typeface="Aktiv Grotesk Light"/>
                          <a:cs typeface="Aktiv Grotesk Light"/>
                        </a:rPr>
                        <a:t> </a:t>
                      </a:r>
                      <a:r>
                        <a:rPr sz="1000" b="0" dirty="0">
                          <a:solidFill>
                            <a:srgbClr val="231F20"/>
                          </a:solidFill>
                          <a:latin typeface="Aktiv Grotesk Light"/>
                          <a:cs typeface="Aktiv Grotesk Light"/>
                        </a:rPr>
                        <a:t>Ontario</a:t>
                      </a:r>
                      <a:r>
                        <a:rPr sz="1000" b="0" spc="70" dirty="0">
                          <a:solidFill>
                            <a:srgbClr val="231F20"/>
                          </a:solidFill>
                          <a:latin typeface="Aktiv Grotesk Light"/>
                          <a:cs typeface="Aktiv Grotesk Light"/>
                        </a:rPr>
                        <a:t> </a:t>
                      </a:r>
                      <a:r>
                        <a:rPr sz="1000" b="0" dirty="0">
                          <a:solidFill>
                            <a:srgbClr val="231F20"/>
                          </a:solidFill>
                          <a:latin typeface="Aktiv Grotesk Light"/>
                          <a:cs typeface="Aktiv Grotesk Light"/>
                        </a:rPr>
                        <a:t>&amp;</a:t>
                      </a:r>
                      <a:r>
                        <a:rPr sz="1000" b="0" spc="70" dirty="0">
                          <a:solidFill>
                            <a:srgbClr val="231F20"/>
                          </a:solidFill>
                          <a:latin typeface="Aktiv Grotesk Light"/>
                          <a:cs typeface="Aktiv Grotesk Light"/>
                        </a:rPr>
                        <a:t> </a:t>
                      </a:r>
                      <a:r>
                        <a:rPr sz="1000" b="0" spc="-25" dirty="0">
                          <a:solidFill>
                            <a:srgbClr val="231F20"/>
                          </a:solidFill>
                          <a:latin typeface="Aktiv Grotesk Light"/>
                          <a:cs typeface="Aktiv Grotesk Light"/>
                        </a:rPr>
                        <a:t>St.</a:t>
                      </a:r>
                      <a:r>
                        <a:rPr sz="1000" b="0" dirty="0">
                          <a:solidFill>
                            <a:srgbClr val="231F20"/>
                          </a:solidFill>
                          <a:latin typeface="Aktiv Grotesk Light"/>
                          <a:cs typeface="Aktiv Grotesk Light"/>
                        </a:rPr>
                        <a:t> Lawrence</a:t>
                      </a:r>
                      <a:r>
                        <a:rPr sz="1000" b="0" spc="70" dirty="0">
                          <a:solidFill>
                            <a:srgbClr val="231F20"/>
                          </a:solidFill>
                          <a:latin typeface="Aktiv Grotesk Light"/>
                          <a:cs typeface="Aktiv Grotesk Light"/>
                        </a:rPr>
                        <a:t> </a:t>
                      </a:r>
                      <a:r>
                        <a:rPr sz="1000" b="0" dirty="0">
                          <a:solidFill>
                            <a:srgbClr val="231F20"/>
                          </a:solidFill>
                          <a:latin typeface="Aktiv Grotesk Light"/>
                          <a:cs typeface="Aktiv Grotesk Light"/>
                        </a:rPr>
                        <a:t>River,</a:t>
                      </a:r>
                      <a:r>
                        <a:rPr sz="1000" b="0" spc="70" dirty="0">
                          <a:solidFill>
                            <a:srgbClr val="231F20"/>
                          </a:solidFill>
                          <a:latin typeface="Aktiv Grotesk Light"/>
                          <a:cs typeface="Aktiv Grotesk Light"/>
                        </a:rPr>
                        <a:t> </a:t>
                      </a:r>
                      <a:r>
                        <a:rPr sz="1000" b="0" spc="-10" dirty="0">
                          <a:solidFill>
                            <a:srgbClr val="231F20"/>
                          </a:solidFill>
                          <a:latin typeface="Aktiv Grotesk Light"/>
                          <a:cs typeface="Aktiv Grotesk Light"/>
                        </a:rPr>
                        <a:t>United </a:t>
                      </a:r>
                      <a:r>
                        <a:rPr sz="1000" b="0" dirty="0">
                          <a:solidFill>
                            <a:srgbClr val="231F20"/>
                          </a:solidFill>
                          <a:latin typeface="Aktiv Grotesk Light"/>
                          <a:cs typeface="Aktiv Grotesk Light"/>
                        </a:rPr>
                        <a:t>States</a:t>
                      </a:r>
                      <a:r>
                        <a:rPr sz="1000" b="0" spc="80" dirty="0">
                          <a:solidFill>
                            <a:srgbClr val="231F20"/>
                          </a:solidFill>
                          <a:latin typeface="Aktiv Grotesk Light"/>
                          <a:cs typeface="Aktiv Grotesk Light"/>
                        </a:rPr>
                        <a:t> </a:t>
                      </a:r>
                      <a:r>
                        <a:rPr sz="1000" b="0" dirty="0">
                          <a:solidFill>
                            <a:srgbClr val="231F20"/>
                          </a:solidFill>
                          <a:latin typeface="Aktiv Grotesk Light"/>
                          <a:cs typeface="Aktiv Grotesk Light"/>
                        </a:rPr>
                        <a:t>and</a:t>
                      </a:r>
                      <a:r>
                        <a:rPr sz="1000" b="0" spc="85" dirty="0">
                          <a:solidFill>
                            <a:srgbClr val="231F20"/>
                          </a:solidFill>
                          <a:latin typeface="Aktiv Grotesk Light"/>
                          <a:cs typeface="Aktiv Grotesk Light"/>
                        </a:rPr>
                        <a:t> </a:t>
                      </a:r>
                      <a:r>
                        <a:rPr sz="1000" b="0" spc="-10" dirty="0">
                          <a:solidFill>
                            <a:srgbClr val="231F20"/>
                          </a:solidFill>
                          <a:latin typeface="Aktiv Grotesk Light"/>
                          <a:cs typeface="Aktiv Grotesk Light"/>
                        </a:rPr>
                        <a:t>Canada</a:t>
                      </a:r>
                      <a:endParaRPr sz="1000">
                        <a:latin typeface="Aktiv Grotesk Light"/>
                        <a:cs typeface="Aktiv Grotesk Light"/>
                      </a:endParaRPr>
                    </a:p>
                  </a:txBody>
                  <a:tcPr marL="0" marR="0" marT="33020" marB="0"/>
                </a:tc>
                <a:tc>
                  <a:txBody>
                    <a:bodyPr/>
                    <a:lstStyle/>
                    <a:p>
                      <a:pPr marR="38735" algn="ctr">
                        <a:lnSpc>
                          <a:spcPct val="100000"/>
                        </a:lnSpc>
                        <a:spcBef>
                          <a:spcPts val="160"/>
                        </a:spcBef>
                      </a:pPr>
                      <a:r>
                        <a:rPr sz="1000" b="0" spc="-20" dirty="0">
                          <a:solidFill>
                            <a:srgbClr val="231F20"/>
                          </a:solidFill>
                          <a:latin typeface="Aktiv Grotesk Light"/>
                          <a:cs typeface="Aktiv Grotesk Light"/>
                        </a:rPr>
                        <a:t>2002</a:t>
                      </a:r>
                      <a:endParaRPr sz="1000">
                        <a:latin typeface="Aktiv Grotesk Light"/>
                        <a:cs typeface="Aktiv Grotesk Light"/>
                      </a:endParaRPr>
                    </a:p>
                  </a:txBody>
                  <a:tcPr marL="0" marR="0" marT="20320" marB="0"/>
                </a:tc>
                <a:tc>
                  <a:txBody>
                    <a:bodyPr/>
                    <a:lstStyle/>
                    <a:p>
                      <a:pPr marL="125095">
                        <a:lnSpc>
                          <a:spcPts val="1160"/>
                        </a:lnSpc>
                        <a:spcBef>
                          <a:spcPts val="160"/>
                        </a:spcBef>
                      </a:pPr>
                      <a:r>
                        <a:rPr sz="1000" b="0" dirty="0">
                          <a:solidFill>
                            <a:srgbClr val="231F20"/>
                          </a:solidFill>
                          <a:latin typeface="Aktiv Grotesk Light"/>
                          <a:cs typeface="Aktiv Grotesk Light"/>
                        </a:rPr>
                        <a:t>32,702</a:t>
                      </a:r>
                      <a:r>
                        <a:rPr sz="1000" b="0" spc="95" dirty="0">
                          <a:solidFill>
                            <a:srgbClr val="231F20"/>
                          </a:solidFill>
                          <a:latin typeface="Aktiv Grotesk Light"/>
                          <a:cs typeface="Aktiv Grotesk Light"/>
                        </a:rPr>
                        <a:t> </a:t>
                      </a:r>
                      <a:r>
                        <a:rPr sz="1000" b="0" dirty="0">
                          <a:solidFill>
                            <a:srgbClr val="231F20"/>
                          </a:solidFill>
                          <a:latin typeface="Aktiv Grotesk Light"/>
                          <a:cs typeface="Aktiv Grotesk Light"/>
                        </a:rPr>
                        <a:t>boat</a:t>
                      </a:r>
                      <a:r>
                        <a:rPr sz="1000" b="0" spc="100" dirty="0">
                          <a:solidFill>
                            <a:srgbClr val="231F20"/>
                          </a:solidFill>
                          <a:latin typeface="Aktiv Grotesk Light"/>
                          <a:cs typeface="Aktiv Grotesk Light"/>
                        </a:rPr>
                        <a:t> </a:t>
                      </a:r>
                      <a:r>
                        <a:rPr sz="1000" b="0" spc="-10" dirty="0">
                          <a:solidFill>
                            <a:srgbClr val="231F20"/>
                          </a:solidFill>
                          <a:latin typeface="Aktiv Grotesk Light"/>
                          <a:cs typeface="Aktiv Grotesk Light"/>
                        </a:rPr>
                        <a:t>owners;</a:t>
                      </a:r>
                      <a:endParaRPr sz="1000">
                        <a:latin typeface="Aktiv Grotesk Light"/>
                        <a:cs typeface="Aktiv Grotesk Light"/>
                      </a:endParaRPr>
                    </a:p>
                    <a:p>
                      <a:pPr marL="219710" marR="316230">
                        <a:lnSpc>
                          <a:spcPts val="1120"/>
                        </a:lnSpc>
                        <a:spcBef>
                          <a:spcPts val="60"/>
                        </a:spcBef>
                      </a:pPr>
                      <a:r>
                        <a:rPr sz="1000" b="0" dirty="0">
                          <a:solidFill>
                            <a:srgbClr val="231F20"/>
                          </a:solidFill>
                          <a:latin typeface="Aktiv Grotesk Light"/>
                          <a:cs typeface="Aktiv Grotesk Light"/>
                        </a:rPr>
                        <a:t>1.3</a:t>
                      </a:r>
                      <a:r>
                        <a:rPr sz="1000" b="0" spc="85" dirty="0">
                          <a:solidFill>
                            <a:srgbClr val="231F20"/>
                          </a:solidFill>
                          <a:latin typeface="Aktiv Grotesk Light"/>
                          <a:cs typeface="Aktiv Grotesk Light"/>
                        </a:rPr>
                        <a:t> </a:t>
                      </a:r>
                      <a:r>
                        <a:rPr sz="1000" b="0" dirty="0">
                          <a:solidFill>
                            <a:srgbClr val="231F20"/>
                          </a:solidFill>
                          <a:latin typeface="Aktiv Grotesk Light"/>
                          <a:cs typeface="Aktiv Grotesk Light"/>
                        </a:rPr>
                        <a:t>million</a:t>
                      </a:r>
                      <a:r>
                        <a:rPr sz="1000" b="0" spc="90" dirty="0">
                          <a:solidFill>
                            <a:srgbClr val="231F20"/>
                          </a:solidFill>
                          <a:latin typeface="Aktiv Grotesk Light"/>
                          <a:cs typeface="Aktiv Grotesk Light"/>
                        </a:rPr>
                        <a:t> </a:t>
                      </a:r>
                      <a:r>
                        <a:rPr sz="1000" b="0" spc="-10" dirty="0">
                          <a:solidFill>
                            <a:srgbClr val="231F20"/>
                          </a:solidFill>
                          <a:latin typeface="Aktiv Grotesk Light"/>
                          <a:cs typeface="Aktiv Grotesk Light"/>
                        </a:rPr>
                        <a:t>recreation </a:t>
                      </a:r>
                      <a:r>
                        <a:rPr sz="1000" b="0" spc="-20" dirty="0">
                          <a:solidFill>
                            <a:srgbClr val="231F20"/>
                          </a:solidFill>
                          <a:latin typeface="Aktiv Grotesk Light"/>
                          <a:cs typeface="Aktiv Grotesk Light"/>
                        </a:rPr>
                        <a:t>days</a:t>
                      </a:r>
                      <a:endParaRPr sz="1000">
                        <a:latin typeface="Aktiv Grotesk Light"/>
                        <a:cs typeface="Aktiv Grotesk Light"/>
                      </a:endParaRPr>
                    </a:p>
                  </a:txBody>
                  <a:tcPr marL="0" marR="0" marT="20320" marB="0"/>
                </a:tc>
                <a:tc>
                  <a:txBody>
                    <a:bodyPr/>
                    <a:lstStyle/>
                    <a:p>
                      <a:pPr marL="62230">
                        <a:lnSpc>
                          <a:spcPct val="100000"/>
                        </a:lnSpc>
                        <a:spcBef>
                          <a:spcPts val="160"/>
                        </a:spcBef>
                      </a:pPr>
                      <a:r>
                        <a:rPr sz="1000" b="0" dirty="0">
                          <a:solidFill>
                            <a:srgbClr val="231F20"/>
                          </a:solidFill>
                          <a:latin typeface="Aktiv Grotesk Light"/>
                          <a:cs typeface="Aktiv Grotesk Light"/>
                        </a:rPr>
                        <a:t>$123.3</a:t>
                      </a:r>
                      <a:r>
                        <a:rPr sz="1000" b="0" spc="130" dirty="0">
                          <a:solidFill>
                            <a:srgbClr val="231F20"/>
                          </a:solidFill>
                          <a:latin typeface="Aktiv Grotesk Light"/>
                          <a:cs typeface="Aktiv Grotesk Light"/>
                        </a:rPr>
                        <a:t> </a:t>
                      </a:r>
                      <a:r>
                        <a:rPr sz="1000" b="0" spc="-10" dirty="0">
                          <a:solidFill>
                            <a:srgbClr val="231F20"/>
                          </a:solidFill>
                          <a:latin typeface="Aktiv Grotesk Light"/>
                          <a:cs typeface="Aktiv Grotesk Light"/>
                        </a:rPr>
                        <a:t>million</a:t>
                      </a:r>
                      <a:endParaRPr sz="1000">
                        <a:latin typeface="Aktiv Grotesk Light"/>
                        <a:cs typeface="Aktiv Grotesk Light"/>
                      </a:endParaRPr>
                    </a:p>
                  </a:txBody>
                  <a:tcPr marL="0" marR="0" marT="20320" marB="0"/>
                </a:tc>
                <a:tc>
                  <a:txBody>
                    <a:bodyPr/>
                    <a:lstStyle/>
                    <a:p>
                      <a:pPr marL="110489">
                        <a:lnSpc>
                          <a:spcPts val="1160"/>
                        </a:lnSpc>
                        <a:spcBef>
                          <a:spcPts val="160"/>
                        </a:spcBef>
                      </a:pPr>
                      <a:r>
                        <a:rPr sz="1000" b="0" dirty="0">
                          <a:solidFill>
                            <a:srgbClr val="231F20"/>
                          </a:solidFill>
                          <a:latin typeface="Aktiv Grotesk Light"/>
                          <a:cs typeface="Aktiv Grotesk Light"/>
                        </a:rPr>
                        <a:t>N.</a:t>
                      </a:r>
                      <a:r>
                        <a:rPr sz="1000" b="0" spc="70" dirty="0">
                          <a:solidFill>
                            <a:srgbClr val="231F20"/>
                          </a:solidFill>
                          <a:latin typeface="Aktiv Grotesk Light"/>
                          <a:cs typeface="Aktiv Grotesk Light"/>
                        </a:rPr>
                        <a:t> </a:t>
                      </a:r>
                      <a:r>
                        <a:rPr sz="1000" b="0" dirty="0">
                          <a:solidFill>
                            <a:srgbClr val="231F20"/>
                          </a:solidFill>
                          <a:latin typeface="Aktiv Grotesk Light"/>
                          <a:cs typeface="Aktiv Grotesk Light"/>
                        </a:rPr>
                        <a:t>A.</a:t>
                      </a:r>
                      <a:r>
                        <a:rPr sz="1000" b="0" spc="70" dirty="0">
                          <a:solidFill>
                            <a:srgbClr val="231F20"/>
                          </a:solidFill>
                          <a:latin typeface="Aktiv Grotesk Light"/>
                          <a:cs typeface="Aktiv Grotesk Light"/>
                        </a:rPr>
                        <a:t> </a:t>
                      </a:r>
                      <a:r>
                        <a:rPr sz="1000" b="0" dirty="0">
                          <a:solidFill>
                            <a:srgbClr val="231F20"/>
                          </a:solidFill>
                          <a:latin typeface="Aktiv Grotesk Light"/>
                          <a:cs typeface="Aktiv Grotesk Light"/>
                        </a:rPr>
                        <a:t>Connelly</a:t>
                      </a:r>
                      <a:r>
                        <a:rPr sz="1000" b="0" spc="70" dirty="0">
                          <a:solidFill>
                            <a:srgbClr val="231F20"/>
                          </a:solidFill>
                          <a:latin typeface="Aktiv Grotesk Light"/>
                          <a:cs typeface="Aktiv Grotesk Light"/>
                        </a:rPr>
                        <a:t> </a:t>
                      </a:r>
                      <a:r>
                        <a:rPr sz="1000" b="0" dirty="0">
                          <a:solidFill>
                            <a:srgbClr val="231F20"/>
                          </a:solidFill>
                          <a:latin typeface="Aktiv Grotesk Light"/>
                          <a:cs typeface="Aktiv Grotesk Light"/>
                        </a:rPr>
                        <a:t>et</a:t>
                      </a:r>
                      <a:r>
                        <a:rPr sz="1000" b="0" spc="70" dirty="0">
                          <a:solidFill>
                            <a:srgbClr val="231F20"/>
                          </a:solidFill>
                          <a:latin typeface="Aktiv Grotesk Light"/>
                          <a:cs typeface="Aktiv Grotesk Light"/>
                        </a:rPr>
                        <a:t> </a:t>
                      </a:r>
                      <a:r>
                        <a:rPr sz="1000" b="0" spc="-20" dirty="0">
                          <a:solidFill>
                            <a:srgbClr val="231F20"/>
                          </a:solidFill>
                          <a:latin typeface="Aktiv Grotesk Light"/>
                          <a:cs typeface="Aktiv Grotesk Light"/>
                        </a:rPr>
                        <a:t>al.,</a:t>
                      </a:r>
                      <a:endParaRPr sz="1000">
                        <a:latin typeface="Aktiv Grotesk Light"/>
                        <a:cs typeface="Aktiv Grotesk Light"/>
                      </a:endParaRPr>
                    </a:p>
                    <a:p>
                      <a:pPr marL="205104">
                        <a:lnSpc>
                          <a:spcPts val="1115"/>
                        </a:lnSpc>
                      </a:pPr>
                      <a:r>
                        <a:rPr sz="1000" b="0" i="1" dirty="0">
                          <a:solidFill>
                            <a:srgbClr val="231F20"/>
                          </a:solidFill>
                          <a:latin typeface="Aktiv Grotesk Light"/>
                          <a:cs typeface="Aktiv Grotesk Light"/>
                        </a:rPr>
                        <a:t>J</a:t>
                      </a:r>
                      <a:r>
                        <a:rPr sz="1000" b="0" i="1" spc="45" dirty="0">
                          <a:solidFill>
                            <a:srgbClr val="231F20"/>
                          </a:solidFill>
                          <a:latin typeface="Aktiv Grotesk Light"/>
                          <a:cs typeface="Aktiv Grotesk Light"/>
                        </a:rPr>
                        <a:t> </a:t>
                      </a:r>
                      <a:r>
                        <a:rPr sz="1000" b="0" i="1" dirty="0">
                          <a:solidFill>
                            <a:srgbClr val="231F20"/>
                          </a:solidFill>
                          <a:latin typeface="Aktiv Grotesk Light"/>
                          <a:cs typeface="Aktiv Grotesk Light"/>
                        </a:rPr>
                        <a:t>Am</a:t>
                      </a:r>
                      <a:r>
                        <a:rPr sz="1000" b="0" i="1" spc="50" dirty="0">
                          <a:solidFill>
                            <a:srgbClr val="231F20"/>
                          </a:solidFill>
                          <a:latin typeface="Aktiv Grotesk Light"/>
                          <a:cs typeface="Aktiv Grotesk Light"/>
                        </a:rPr>
                        <a:t> </a:t>
                      </a:r>
                      <a:r>
                        <a:rPr sz="1000" b="0" i="1" dirty="0">
                          <a:solidFill>
                            <a:srgbClr val="231F20"/>
                          </a:solidFill>
                          <a:latin typeface="Aktiv Grotesk Light"/>
                          <a:cs typeface="Aktiv Grotesk Light"/>
                        </a:rPr>
                        <a:t>Water</a:t>
                      </a:r>
                      <a:r>
                        <a:rPr sz="1000" b="0" i="1" spc="50" dirty="0">
                          <a:solidFill>
                            <a:srgbClr val="231F20"/>
                          </a:solidFill>
                          <a:latin typeface="Aktiv Grotesk Light"/>
                          <a:cs typeface="Aktiv Grotesk Light"/>
                        </a:rPr>
                        <a:t> </a:t>
                      </a:r>
                      <a:r>
                        <a:rPr sz="1000" b="0" i="1" dirty="0">
                          <a:solidFill>
                            <a:srgbClr val="231F20"/>
                          </a:solidFill>
                          <a:latin typeface="Aktiv Grotesk Light"/>
                          <a:cs typeface="Aktiv Grotesk Light"/>
                        </a:rPr>
                        <a:t>Res</a:t>
                      </a:r>
                      <a:r>
                        <a:rPr sz="1000" b="0" i="1" spc="50" dirty="0">
                          <a:solidFill>
                            <a:srgbClr val="231F20"/>
                          </a:solidFill>
                          <a:latin typeface="Aktiv Grotesk Light"/>
                          <a:cs typeface="Aktiv Grotesk Light"/>
                        </a:rPr>
                        <a:t> </a:t>
                      </a:r>
                      <a:r>
                        <a:rPr sz="1000" b="0" i="1" spc="-10" dirty="0">
                          <a:solidFill>
                            <a:srgbClr val="231F20"/>
                          </a:solidFill>
                          <a:latin typeface="Aktiv Grotesk Light"/>
                          <a:cs typeface="Aktiv Grotesk Light"/>
                        </a:rPr>
                        <a:t>Assoc</a:t>
                      </a:r>
                      <a:endParaRPr sz="1000">
                        <a:latin typeface="Aktiv Grotesk Light"/>
                        <a:cs typeface="Aktiv Grotesk Light"/>
                      </a:endParaRPr>
                    </a:p>
                    <a:p>
                      <a:pPr marL="205104">
                        <a:lnSpc>
                          <a:spcPts val="1160"/>
                        </a:lnSpc>
                      </a:pPr>
                      <a:r>
                        <a:rPr sz="1000" b="0" spc="-10" dirty="0">
                          <a:solidFill>
                            <a:srgbClr val="231F20"/>
                          </a:solidFill>
                          <a:latin typeface="Aktiv Grotesk Light"/>
                          <a:cs typeface="Aktiv Grotesk Light"/>
                        </a:rPr>
                        <a:t>(2007)</a:t>
                      </a:r>
                      <a:r>
                        <a:rPr sz="1050" b="0" spc="-15" baseline="19841" dirty="0">
                          <a:solidFill>
                            <a:srgbClr val="231F20"/>
                          </a:solidFill>
                          <a:latin typeface="Aktiv Grotesk Light"/>
                          <a:cs typeface="Aktiv Grotesk Light"/>
                        </a:rPr>
                        <a:t>78</a:t>
                      </a:r>
                      <a:endParaRPr sz="1050" baseline="19841">
                        <a:latin typeface="Aktiv Grotesk Light"/>
                        <a:cs typeface="Aktiv Grotesk Light"/>
                      </a:endParaRPr>
                    </a:p>
                  </a:txBody>
                  <a:tcPr marL="0" marR="0" marT="20320" marB="0"/>
                </a:tc>
                <a:extLst>
                  <a:ext uri="{0D108BD9-81ED-4DB2-BD59-A6C34878D82A}">
                    <a16:rowId xmlns:a16="http://schemas.microsoft.com/office/drawing/2014/main" val="10005"/>
                  </a:ext>
                </a:extLst>
              </a:tr>
              <a:tr h="534035">
                <a:tc>
                  <a:txBody>
                    <a:bodyPr/>
                    <a:lstStyle/>
                    <a:p>
                      <a:pPr marL="57150">
                        <a:lnSpc>
                          <a:spcPct val="100000"/>
                        </a:lnSpc>
                        <a:spcBef>
                          <a:spcPts val="160"/>
                        </a:spcBef>
                      </a:pPr>
                      <a:r>
                        <a:rPr sz="1000" b="0" dirty="0">
                          <a:solidFill>
                            <a:srgbClr val="231F20"/>
                          </a:solidFill>
                          <a:latin typeface="Aktiv Grotesk Light"/>
                          <a:cs typeface="Aktiv Grotesk Light"/>
                        </a:rPr>
                        <a:t>Mountain</a:t>
                      </a:r>
                      <a:r>
                        <a:rPr sz="1000" b="0" spc="140" dirty="0">
                          <a:solidFill>
                            <a:srgbClr val="231F20"/>
                          </a:solidFill>
                          <a:latin typeface="Aktiv Grotesk Light"/>
                          <a:cs typeface="Aktiv Grotesk Light"/>
                        </a:rPr>
                        <a:t> </a:t>
                      </a:r>
                      <a:r>
                        <a:rPr sz="1000" b="0" spc="-10" dirty="0">
                          <a:solidFill>
                            <a:srgbClr val="231F20"/>
                          </a:solidFill>
                          <a:latin typeface="Aktiv Grotesk Light"/>
                          <a:cs typeface="Aktiv Grotesk Light"/>
                        </a:rPr>
                        <a:t>biking</a:t>
                      </a:r>
                      <a:endParaRPr sz="1000">
                        <a:latin typeface="Aktiv Grotesk Light"/>
                        <a:cs typeface="Aktiv Grotesk Light"/>
                      </a:endParaRPr>
                    </a:p>
                  </a:txBody>
                  <a:tcPr marL="0" marR="0" marT="20320" marB="0">
                    <a:lnB w="19050">
                      <a:solidFill>
                        <a:srgbClr val="99C6CB"/>
                      </a:solidFill>
                      <a:prstDash val="solid"/>
                    </a:lnB>
                  </a:tcPr>
                </a:tc>
                <a:tc>
                  <a:txBody>
                    <a:bodyPr/>
                    <a:lstStyle/>
                    <a:p>
                      <a:pPr marL="201295" marR="387985" indent="-94615">
                        <a:lnSpc>
                          <a:spcPts val="1120"/>
                        </a:lnSpc>
                        <a:spcBef>
                          <a:spcPts val="260"/>
                        </a:spcBef>
                      </a:pPr>
                      <a:r>
                        <a:rPr sz="1000" b="0" dirty="0">
                          <a:solidFill>
                            <a:srgbClr val="231F20"/>
                          </a:solidFill>
                          <a:latin typeface="Aktiv Grotesk Light"/>
                          <a:cs typeface="Aktiv Grotesk Light"/>
                        </a:rPr>
                        <a:t>Moab,</a:t>
                      </a:r>
                      <a:r>
                        <a:rPr sz="1000" b="0" spc="70" dirty="0">
                          <a:solidFill>
                            <a:srgbClr val="231F20"/>
                          </a:solidFill>
                          <a:latin typeface="Aktiv Grotesk Light"/>
                          <a:cs typeface="Aktiv Grotesk Light"/>
                        </a:rPr>
                        <a:t> </a:t>
                      </a:r>
                      <a:r>
                        <a:rPr sz="1000" b="0" dirty="0">
                          <a:solidFill>
                            <a:srgbClr val="231F20"/>
                          </a:solidFill>
                          <a:latin typeface="Aktiv Grotesk Light"/>
                          <a:cs typeface="Aktiv Grotesk Light"/>
                        </a:rPr>
                        <a:t>Utah,</a:t>
                      </a:r>
                      <a:r>
                        <a:rPr sz="1000" b="0" spc="75" dirty="0">
                          <a:solidFill>
                            <a:srgbClr val="231F20"/>
                          </a:solidFill>
                          <a:latin typeface="Aktiv Grotesk Light"/>
                          <a:cs typeface="Aktiv Grotesk Light"/>
                        </a:rPr>
                        <a:t> </a:t>
                      </a:r>
                      <a:r>
                        <a:rPr sz="1000" b="0" spc="-10" dirty="0">
                          <a:solidFill>
                            <a:srgbClr val="231F20"/>
                          </a:solidFill>
                          <a:latin typeface="Aktiv Grotesk Light"/>
                          <a:cs typeface="Aktiv Grotesk Light"/>
                        </a:rPr>
                        <a:t>United States</a:t>
                      </a:r>
                      <a:endParaRPr sz="1000">
                        <a:latin typeface="Aktiv Grotesk Light"/>
                        <a:cs typeface="Aktiv Grotesk Light"/>
                      </a:endParaRPr>
                    </a:p>
                  </a:txBody>
                  <a:tcPr marL="0" marR="0" marT="33020" marB="0">
                    <a:lnB w="19050">
                      <a:solidFill>
                        <a:srgbClr val="99C6CB"/>
                      </a:solidFill>
                      <a:prstDash val="solid"/>
                    </a:lnB>
                  </a:tcPr>
                </a:tc>
                <a:tc>
                  <a:txBody>
                    <a:bodyPr/>
                    <a:lstStyle/>
                    <a:p>
                      <a:pPr marR="38735" algn="ctr">
                        <a:lnSpc>
                          <a:spcPct val="100000"/>
                        </a:lnSpc>
                        <a:spcBef>
                          <a:spcPts val="160"/>
                        </a:spcBef>
                      </a:pPr>
                      <a:r>
                        <a:rPr sz="1000" b="0" spc="-20" dirty="0">
                          <a:solidFill>
                            <a:srgbClr val="231F20"/>
                          </a:solidFill>
                          <a:latin typeface="Aktiv Grotesk Light"/>
                          <a:cs typeface="Aktiv Grotesk Light"/>
                        </a:rPr>
                        <a:t>1994</a:t>
                      </a:r>
                      <a:endParaRPr sz="1000">
                        <a:latin typeface="Aktiv Grotesk Light"/>
                        <a:cs typeface="Aktiv Grotesk Light"/>
                      </a:endParaRPr>
                    </a:p>
                  </a:txBody>
                  <a:tcPr marL="0" marR="0" marT="20320" marB="0">
                    <a:lnB w="19050">
                      <a:solidFill>
                        <a:srgbClr val="99C6CB"/>
                      </a:solidFill>
                      <a:prstDash val="solid"/>
                    </a:lnB>
                  </a:tcPr>
                </a:tc>
                <a:tc>
                  <a:txBody>
                    <a:bodyPr/>
                    <a:lstStyle/>
                    <a:p>
                      <a:pPr marL="219710" marR="54610" indent="-94615">
                        <a:lnSpc>
                          <a:spcPts val="1120"/>
                        </a:lnSpc>
                        <a:spcBef>
                          <a:spcPts val="260"/>
                        </a:spcBef>
                      </a:pPr>
                      <a:r>
                        <a:rPr sz="1000" b="0" dirty="0">
                          <a:solidFill>
                            <a:srgbClr val="231F20"/>
                          </a:solidFill>
                          <a:latin typeface="Aktiv Grotesk Light"/>
                          <a:cs typeface="Aktiv Grotesk Light"/>
                        </a:rPr>
                        <a:t>900</a:t>
                      </a:r>
                      <a:r>
                        <a:rPr sz="1000" b="0" spc="105" dirty="0">
                          <a:solidFill>
                            <a:srgbClr val="231F20"/>
                          </a:solidFill>
                          <a:latin typeface="Aktiv Grotesk Light"/>
                          <a:cs typeface="Aktiv Grotesk Light"/>
                        </a:rPr>
                        <a:t> </a:t>
                      </a:r>
                      <a:r>
                        <a:rPr sz="1000" b="0" dirty="0">
                          <a:solidFill>
                            <a:srgbClr val="231F20"/>
                          </a:solidFill>
                          <a:latin typeface="Aktiv Grotesk Light"/>
                          <a:cs typeface="Aktiv Grotesk Light"/>
                        </a:rPr>
                        <a:t>mountain</a:t>
                      </a:r>
                      <a:r>
                        <a:rPr sz="1000" b="0" spc="110" dirty="0">
                          <a:solidFill>
                            <a:srgbClr val="231F20"/>
                          </a:solidFill>
                          <a:latin typeface="Aktiv Grotesk Light"/>
                          <a:cs typeface="Aktiv Grotesk Light"/>
                        </a:rPr>
                        <a:t> </a:t>
                      </a:r>
                      <a:r>
                        <a:rPr sz="1000" b="0" dirty="0">
                          <a:solidFill>
                            <a:srgbClr val="231F20"/>
                          </a:solidFill>
                          <a:latin typeface="Aktiv Grotesk Light"/>
                          <a:cs typeface="Aktiv Grotesk Light"/>
                        </a:rPr>
                        <a:t>bikers</a:t>
                      </a:r>
                      <a:r>
                        <a:rPr sz="1000" b="0" spc="105" dirty="0">
                          <a:solidFill>
                            <a:srgbClr val="231F20"/>
                          </a:solidFill>
                          <a:latin typeface="Aktiv Grotesk Light"/>
                          <a:cs typeface="Aktiv Grotesk Light"/>
                        </a:rPr>
                        <a:t> </a:t>
                      </a:r>
                      <a:r>
                        <a:rPr sz="1000" b="0" spc="-25" dirty="0">
                          <a:solidFill>
                            <a:srgbClr val="231F20"/>
                          </a:solidFill>
                          <a:latin typeface="Aktiv Grotesk Light"/>
                          <a:cs typeface="Aktiv Grotesk Light"/>
                        </a:rPr>
                        <a:t>who</a:t>
                      </a:r>
                      <a:r>
                        <a:rPr sz="1000" b="0" dirty="0">
                          <a:solidFill>
                            <a:srgbClr val="231F20"/>
                          </a:solidFill>
                          <a:latin typeface="Aktiv Grotesk Light"/>
                          <a:cs typeface="Aktiv Grotesk Light"/>
                        </a:rPr>
                        <a:t> used</a:t>
                      </a:r>
                      <a:r>
                        <a:rPr sz="1000" b="0" spc="70" dirty="0">
                          <a:solidFill>
                            <a:srgbClr val="231F20"/>
                          </a:solidFill>
                          <a:latin typeface="Aktiv Grotesk Light"/>
                          <a:cs typeface="Aktiv Grotesk Light"/>
                        </a:rPr>
                        <a:t> </a:t>
                      </a:r>
                      <a:r>
                        <a:rPr sz="1000" b="0" dirty="0">
                          <a:solidFill>
                            <a:srgbClr val="231F20"/>
                          </a:solidFill>
                          <a:latin typeface="Aktiv Grotesk Light"/>
                          <a:cs typeface="Aktiv Grotesk Light"/>
                        </a:rPr>
                        <a:t>biking</a:t>
                      </a:r>
                      <a:r>
                        <a:rPr sz="1000" b="0" spc="75" dirty="0">
                          <a:solidFill>
                            <a:srgbClr val="231F20"/>
                          </a:solidFill>
                          <a:latin typeface="Aktiv Grotesk Light"/>
                          <a:cs typeface="Aktiv Grotesk Light"/>
                        </a:rPr>
                        <a:t> </a:t>
                      </a:r>
                      <a:r>
                        <a:rPr sz="1000" b="0" dirty="0">
                          <a:solidFill>
                            <a:srgbClr val="231F20"/>
                          </a:solidFill>
                          <a:latin typeface="Aktiv Grotesk Light"/>
                          <a:cs typeface="Aktiv Grotesk Light"/>
                        </a:rPr>
                        <a:t>trails</a:t>
                      </a:r>
                      <a:r>
                        <a:rPr sz="1000" b="0" spc="70" dirty="0">
                          <a:solidFill>
                            <a:srgbClr val="231F20"/>
                          </a:solidFill>
                          <a:latin typeface="Aktiv Grotesk Light"/>
                          <a:cs typeface="Aktiv Grotesk Light"/>
                        </a:rPr>
                        <a:t> </a:t>
                      </a:r>
                      <a:r>
                        <a:rPr sz="1000" b="0" dirty="0">
                          <a:solidFill>
                            <a:srgbClr val="231F20"/>
                          </a:solidFill>
                          <a:latin typeface="Aktiv Grotesk Light"/>
                          <a:cs typeface="Aktiv Grotesk Light"/>
                        </a:rPr>
                        <a:t>in</a:t>
                      </a:r>
                      <a:r>
                        <a:rPr sz="1000" b="0" spc="75" dirty="0">
                          <a:solidFill>
                            <a:srgbClr val="231F20"/>
                          </a:solidFill>
                          <a:latin typeface="Aktiv Grotesk Light"/>
                          <a:cs typeface="Aktiv Grotesk Light"/>
                        </a:rPr>
                        <a:t> </a:t>
                      </a:r>
                      <a:r>
                        <a:rPr sz="1000" b="0" spc="-20" dirty="0">
                          <a:solidFill>
                            <a:srgbClr val="231F20"/>
                          </a:solidFill>
                          <a:latin typeface="Aktiv Grotesk Light"/>
                          <a:cs typeface="Aktiv Grotesk Light"/>
                        </a:rPr>
                        <a:t>Moab</a:t>
                      </a:r>
                      <a:endParaRPr sz="1000">
                        <a:latin typeface="Aktiv Grotesk Light"/>
                        <a:cs typeface="Aktiv Grotesk Light"/>
                      </a:endParaRPr>
                    </a:p>
                  </a:txBody>
                  <a:tcPr marL="0" marR="0" marT="33020" marB="0">
                    <a:lnB w="19050">
                      <a:solidFill>
                        <a:srgbClr val="99C6CB"/>
                      </a:solidFill>
                      <a:prstDash val="solid"/>
                    </a:lnB>
                  </a:tcPr>
                </a:tc>
                <a:tc>
                  <a:txBody>
                    <a:bodyPr/>
                    <a:lstStyle/>
                    <a:p>
                      <a:pPr marL="62230">
                        <a:lnSpc>
                          <a:spcPct val="100000"/>
                        </a:lnSpc>
                        <a:spcBef>
                          <a:spcPts val="160"/>
                        </a:spcBef>
                      </a:pPr>
                      <a:r>
                        <a:rPr sz="1000" b="0" dirty="0">
                          <a:solidFill>
                            <a:srgbClr val="231F20"/>
                          </a:solidFill>
                          <a:latin typeface="Aktiv Grotesk Light"/>
                          <a:cs typeface="Aktiv Grotesk Light"/>
                        </a:rPr>
                        <a:t>$2.2</a:t>
                      </a:r>
                      <a:r>
                        <a:rPr sz="1000" b="0" spc="80" dirty="0">
                          <a:solidFill>
                            <a:srgbClr val="231F20"/>
                          </a:solidFill>
                          <a:latin typeface="Aktiv Grotesk Light"/>
                          <a:cs typeface="Aktiv Grotesk Light"/>
                        </a:rPr>
                        <a:t> </a:t>
                      </a:r>
                      <a:r>
                        <a:rPr sz="1000" b="0" spc="-10" dirty="0">
                          <a:solidFill>
                            <a:srgbClr val="231F20"/>
                          </a:solidFill>
                          <a:latin typeface="Aktiv Grotesk Light"/>
                          <a:cs typeface="Aktiv Grotesk Light"/>
                        </a:rPr>
                        <a:t>million</a:t>
                      </a:r>
                      <a:endParaRPr sz="1000">
                        <a:latin typeface="Aktiv Grotesk Light"/>
                        <a:cs typeface="Aktiv Grotesk Light"/>
                      </a:endParaRPr>
                    </a:p>
                  </a:txBody>
                  <a:tcPr marL="0" marR="0" marT="20320" marB="0">
                    <a:lnB w="19050">
                      <a:solidFill>
                        <a:srgbClr val="99C6CB"/>
                      </a:solidFill>
                      <a:prstDash val="solid"/>
                    </a:lnB>
                  </a:tcPr>
                </a:tc>
                <a:tc>
                  <a:txBody>
                    <a:bodyPr/>
                    <a:lstStyle/>
                    <a:p>
                      <a:pPr marL="110489">
                        <a:lnSpc>
                          <a:spcPts val="1160"/>
                        </a:lnSpc>
                        <a:spcBef>
                          <a:spcPts val="160"/>
                        </a:spcBef>
                      </a:pPr>
                      <a:r>
                        <a:rPr sz="1000" b="0" spc="10" dirty="0">
                          <a:solidFill>
                            <a:srgbClr val="231F20"/>
                          </a:solidFill>
                          <a:latin typeface="Aktiv Grotesk Light"/>
                          <a:cs typeface="Aktiv Grotesk Light"/>
                        </a:rPr>
                        <a:t>K.</a:t>
                      </a:r>
                      <a:r>
                        <a:rPr sz="1000" b="0" spc="85" dirty="0">
                          <a:solidFill>
                            <a:srgbClr val="231F20"/>
                          </a:solidFill>
                          <a:latin typeface="Aktiv Grotesk Light"/>
                          <a:cs typeface="Aktiv Grotesk Light"/>
                        </a:rPr>
                        <a:t> </a:t>
                      </a:r>
                      <a:r>
                        <a:rPr sz="1000" b="0" spc="10" dirty="0">
                          <a:solidFill>
                            <a:srgbClr val="231F20"/>
                          </a:solidFill>
                          <a:latin typeface="Aktiv Grotesk Light"/>
                          <a:cs typeface="Aktiv Grotesk Light"/>
                        </a:rPr>
                        <a:t>Chakraborty</a:t>
                      </a:r>
                      <a:r>
                        <a:rPr sz="1000" b="0" spc="90" dirty="0">
                          <a:solidFill>
                            <a:srgbClr val="231F20"/>
                          </a:solidFill>
                          <a:latin typeface="Aktiv Grotesk Light"/>
                          <a:cs typeface="Aktiv Grotesk Light"/>
                        </a:rPr>
                        <a:t> </a:t>
                      </a:r>
                      <a:r>
                        <a:rPr sz="1000" b="0" spc="-25" dirty="0">
                          <a:solidFill>
                            <a:srgbClr val="231F20"/>
                          </a:solidFill>
                          <a:latin typeface="Aktiv Grotesk Light"/>
                          <a:cs typeface="Aktiv Grotesk Light"/>
                        </a:rPr>
                        <a:t>and</a:t>
                      </a:r>
                      <a:endParaRPr sz="1000">
                        <a:latin typeface="Aktiv Grotesk Light"/>
                        <a:cs typeface="Aktiv Grotesk Light"/>
                      </a:endParaRPr>
                    </a:p>
                    <a:p>
                      <a:pPr marL="205104" marR="103505">
                        <a:lnSpc>
                          <a:spcPts val="1120"/>
                        </a:lnSpc>
                        <a:spcBef>
                          <a:spcPts val="60"/>
                        </a:spcBef>
                      </a:pPr>
                      <a:r>
                        <a:rPr sz="1000" b="0" dirty="0">
                          <a:solidFill>
                            <a:srgbClr val="231F20"/>
                          </a:solidFill>
                          <a:latin typeface="Aktiv Grotesk Light"/>
                          <a:cs typeface="Aktiv Grotesk Light"/>
                        </a:rPr>
                        <a:t>J.</a:t>
                      </a:r>
                      <a:r>
                        <a:rPr sz="1000" b="0" spc="35" dirty="0">
                          <a:solidFill>
                            <a:srgbClr val="231F20"/>
                          </a:solidFill>
                          <a:latin typeface="Aktiv Grotesk Light"/>
                          <a:cs typeface="Aktiv Grotesk Light"/>
                        </a:rPr>
                        <a:t> </a:t>
                      </a:r>
                      <a:r>
                        <a:rPr sz="1000" b="0" dirty="0">
                          <a:solidFill>
                            <a:srgbClr val="231F20"/>
                          </a:solidFill>
                          <a:latin typeface="Aktiv Grotesk Light"/>
                          <a:cs typeface="Aktiv Grotesk Light"/>
                        </a:rPr>
                        <a:t>E.</a:t>
                      </a:r>
                      <a:r>
                        <a:rPr sz="1000" b="0" spc="40" dirty="0">
                          <a:solidFill>
                            <a:srgbClr val="231F20"/>
                          </a:solidFill>
                          <a:latin typeface="Aktiv Grotesk Light"/>
                          <a:cs typeface="Aktiv Grotesk Light"/>
                        </a:rPr>
                        <a:t> </a:t>
                      </a:r>
                      <a:r>
                        <a:rPr sz="1000" b="0" dirty="0">
                          <a:solidFill>
                            <a:srgbClr val="231F20"/>
                          </a:solidFill>
                          <a:latin typeface="Aktiv Grotesk Light"/>
                          <a:cs typeface="Aktiv Grotesk Light"/>
                        </a:rPr>
                        <a:t>Keith,</a:t>
                      </a:r>
                      <a:r>
                        <a:rPr sz="1000" b="0" spc="40" dirty="0">
                          <a:solidFill>
                            <a:srgbClr val="231F20"/>
                          </a:solidFill>
                          <a:latin typeface="Aktiv Grotesk Light"/>
                          <a:cs typeface="Aktiv Grotesk Light"/>
                        </a:rPr>
                        <a:t> </a:t>
                      </a:r>
                      <a:r>
                        <a:rPr sz="1000" b="0" i="1" dirty="0">
                          <a:solidFill>
                            <a:srgbClr val="231F20"/>
                          </a:solidFill>
                          <a:latin typeface="Aktiv Grotesk Light"/>
                          <a:cs typeface="Aktiv Grotesk Light"/>
                        </a:rPr>
                        <a:t>J</a:t>
                      </a:r>
                      <a:r>
                        <a:rPr sz="1000" b="0" i="1" spc="40" dirty="0">
                          <a:solidFill>
                            <a:srgbClr val="231F20"/>
                          </a:solidFill>
                          <a:latin typeface="Aktiv Grotesk Light"/>
                          <a:cs typeface="Aktiv Grotesk Light"/>
                        </a:rPr>
                        <a:t> </a:t>
                      </a:r>
                      <a:r>
                        <a:rPr sz="1000" b="0" i="1" dirty="0">
                          <a:solidFill>
                            <a:srgbClr val="231F20"/>
                          </a:solidFill>
                          <a:latin typeface="Aktiv Grotesk Light"/>
                          <a:cs typeface="Aktiv Grotesk Light"/>
                        </a:rPr>
                        <a:t>Environ</a:t>
                      </a:r>
                      <a:r>
                        <a:rPr sz="1000" b="0" i="1" spc="35" dirty="0">
                          <a:solidFill>
                            <a:srgbClr val="231F20"/>
                          </a:solidFill>
                          <a:latin typeface="Aktiv Grotesk Light"/>
                          <a:cs typeface="Aktiv Grotesk Light"/>
                        </a:rPr>
                        <a:t> </a:t>
                      </a:r>
                      <a:r>
                        <a:rPr sz="1000" b="0" i="1" spc="-20" dirty="0">
                          <a:solidFill>
                            <a:srgbClr val="231F20"/>
                          </a:solidFill>
                          <a:latin typeface="Aktiv Grotesk Light"/>
                          <a:cs typeface="Aktiv Grotesk Light"/>
                        </a:rPr>
                        <a:t>Plan </a:t>
                      </a:r>
                      <a:r>
                        <a:rPr sz="1000" b="0" i="1" dirty="0">
                          <a:solidFill>
                            <a:srgbClr val="231F20"/>
                          </a:solidFill>
                          <a:latin typeface="Aktiv Grotesk Light"/>
                          <a:cs typeface="Aktiv Grotesk Light"/>
                        </a:rPr>
                        <a:t>Man</a:t>
                      </a:r>
                      <a:r>
                        <a:rPr sz="1000" b="0" i="1" spc="80" dirty="0">
                          <a:solidFill>
                            <a:srgbClr val="231F20"/>
                          </a:solidFill>
                          <a:latin typeface="Aktiv Grotesk Light"/>
                          <a:cs typeface="Aktiv Grotesk Light"/>
                        </a:rPr>
                        <a:t> </a:t>
                      </a:r>
                      <a:r>
                        <a:rPr sz="1000" b="0" spc="-10" dirty="0">
                          <a:solidFill>
                            <a:srgbClr val="231F20"/>
                          </a:solidFill>
                          <a:latin typeface="Aktiv Grotesk Light"/>
                          <a:cs typeface="Aktiv Grotesk Light"/>
                        </a:rPr>
                        <a:t>(2000)</a:t>
                      </a:r>
                      <a:r>
                        <a:rPr sz="1050" b="0" spc="-15" baseline="19841" dirty="0">
                          <a:solidFill>
                            <a:srgbClr val="231F20"/>
                          </a:solidFill>
                          <a:latin typeface="Aktiv Grotesk Light"/>
                          <a:cs typeface="Aktiv Grotesk Light"/>
                        </a:rPr>
                        <a:t>79</a:t>
                      </a:r>
                      <a:endParaRPr sz="1050" baseline="19841">
                        <a:latin typeface="Aktiv Grotesk Light"/>
                        <a:cs typeface="Aktiv Grotesk Light"/>
                      </a:endParaRPr>
                    </a:p>
                  </a:txBody>
                  <a:tcPr marL="0" marR="0" marT="20320" marB="0">
                    <a:lnB w="19050">
                      <a:solidFill>
                        <a:srgbClr val="99C6CB"/>
                      </a:solidFill>
                      <a:prstDash val="solid"/>
                    </a:lnB>
                  </a:tcPr>
                </a:tc>
                <a:extLst>
                  <a:ext uri="{0D108BD9-81ED-4DB2-BD59-A6C34878D82A}">
                    <a16:rowId xmlns:a16="http://schemas.microsoft.com/office/drawing/2014/main" val="10006"/>
                  </a:ext>
                </a:extLst>
              </a:tr>
            </a:tbl>
          </a:graphicData>
        </a:graphic>
      </p:graphicFrame>
      <p:sp>
        <p:nvSpPr>
          <p:cNvPr id="3" name="object 3" title="TABLE 6.1 Select examples that illustrate the value of ecosystem services associated with outdoor recreational activities"/>
          <p:cNvSpPr txBox="1"/>
          <p:nvPr/>
        </p:nvSpPr>
        <p:spPr>
          <a:xfrm>
            <a:off x="2059305" y="5023485"/>
            <a:ext cx="1884680" cy="158115"/>
          </a:xfrm>
          <a:prstGeom prst="rect">
            <a:avLst/>
          </a:prstGeom>
        </p:spPr>
        <p:txBody>
          <a:bodyPr vert="horz" wrap="square" lIns="0" tIns="14604" rIns="0" bIns="0" rtlCol="0">
            <a:spAutoFit/>
          </a:bodyPr>
          <a:lstStyle/>
          <a:p>
            <a:pPr marL="38100">
              <a:lnSpc>
                <a:spcPct val="100000"/>
              </a:lnSpc>
              <a:spcBef>
                <a:spcPts val="114"/>
              </a:spcBef>
            </a:pPr>
            <a:r>
              <a:rPr sz="900" b="0" i="1" spc="15" baseline="18518" dirty="0">
                <a:solidFill>
                  <a:srgbClr val="231F20"/>
                </a:solidFill>
                <a:latin typeface="Aktiv Grotesk Light"/>
                <a:cs typeface="Aktiv Grotesk Light"/>
              </a:rPr>
              <a:t>a</a:t>
            </a:r>
            <a:r>
              <a:rPr sz="850" b="0" spc="10" dirty="0">
                <a:solidFill>
                  <a:srgbClr val="231F20"/>
                </a:solidFill>
                <a:latin typeface="Aktiv Grotesk Light"/>
                <a:cs typeface="Aktiv Grotesk Light"/>
              </a:rPr>
              <a:t>All</a:t>
            </a:r>
            <a:r>
              <a:rPr sz="850" b="0" spc="100" dirty="0">
                <a:solidFill>
                  <a:srgbClr val="231F20"/>
                </a:solidFill>
                <a:latin typeface="Aktiv Grotesk Light"/>
                <a:cs typeface="Aktiv Grotesk Light"/>
              </a:rPr>
              <a:t> </a:t>
            </a:r>
            <a:r>
              <a:rPr sz="850" b="0" spc="10" dirty="0">
                <a:solidFill>
                  <a:srgbClr val="231F20"/>
                </a:solidFill>
                <a:latin typeface="Aktiv Grotesk Light"/>
                <a:cs typeface="Aktiv Grotesk Light"/>
              </a:rPr>
              <a:t>values</a:t>
            </a:r>
            <a:r>
              <a:rPr sz="850" b="0" spc="100" dirty="0">
                <a:solidFill>
                  <a:srgbClr val="231F20"/>
                </a:solidFill>
                <a:latin typeface="Aktiv Grotesk Light"/>
                <a:cs typeface="Aktiv Grotesk Light"/>
              </a:rPr>
              <a:t> </a:t>
            </a:r>
            <a:r>
              <a:rPr sz="850" b="0" spc="10" dirty="0">
                <a:solidFill>
                  <a:srgbClr val="231F20"/>
                </a:solidFill>
                <a:latin typeface="Aktiv Grotesk Light"/>
                <a:cs typeface="Aktiv Grotesk Light"/>
              </a:rPr>
              <a:t>are</a:t>
            </a:r>
            <a:r>
              <a:rPr sz="850" b="0" spc="100" dirty="0">
                <a:solidFill>
                  <a:srgbClr val="231F20"/>
                </a:solidFill>
                <a:latin typeface="Aktiv Grotesk Light"/>
                <a:cs typeface="Aktiv Grotesk Light"/>
              </a:rPr>
              <a:t> </a:t>
            </a:r>
            <a:r>
              <a:rPr sz="850" b="0" spc="10" dirty="0">
                <a:solidFill>
                  <a:srgbClr val="231F20"/>
                </a:solidFill>
                <a:latin typeface="Aktiv Grotesk Light"/>
                <a:cs typeface="Aktiv Grotesk Light"/>
              </a:rPr>
              <a:t>in</a:t>
            </a:r>
            <a:r>
              <a:rPr sz="850" b="0" spc="100" dirty="0">
                <a:solidFill>
                  <a:srgbClr val="231F20"/>
                </a:solidFill>
                <a:latin typeface="Aktiv Grotesk Light"/>
                <a:cs typeface="Aktiv Grotesk Light"/>
              </a:rPr>
              <a:t> </a:t>
            </a:r>
            <a:r>
              <a:rPr sz="850" b="0" spc="65" dirty="0">
                <a:solidFill>
                  <a:srgbClr val="231F20"/>
                </a:solidFill>
                <a:latin typeface="Aktiv Grotesk Light"/>
                <a:cs typeface="Aktiv Grotesk Light"/>
              </a:rPr>
              <a:t>2018</a:t>
            </a:r>
            <a:r>
              <a:rPr sz="850" b="0" spc="100" dirty="0">
                <a:solidFill>
                  <a:srgbClr val="231F20"/>
                </a:solidFill>
                <a:latin typeface="Aktiv Grotesk Light"/>
                <a:cs typeface="Aktiv Grotesk Light"/>
              </a:rPr>
              <a:t> </a:t>
            </a:r>
            <a:r>
              <a:rPr sz="850" b="0" spc="10" dirty="0">
                <a:solidFill>
                  <a:srgbClr val="231F20"/>
                </a:solidFill>
                <a:latin typeface="Aktiv Grotesk Light"/>
                <a:cs typeface="Aktiv Grotesk Light"/>
              </a:rPr>
              <a:t>U.S.</a:t>
            </a:r>
            <a:r>
              <a:rPr sz="850" b="0" spc="100" dirty="0">
                <a:solidFill>
                  <a:srgbClr val="231F20"/>
                </a:solidFill>
                <a:latin typeface="Aktiv Grotesk Light"/>
                <a:cs typeface="Aktiv Grotesk Light"/>
              </a:rPr>
              <a:t> </a:t>
            </a:r>
            <a:r>
              <a:rPr sz="850" b="0" spc="-10" dirty="0">
                <a:solidFill>
                  <a:srgbClr val="231F20"/>
                </a:solidFill>
                <a:latin typeface="Aktiv Grotesk Light"/>
                <a:cs typeface="Aktiv Grotesk Light"/>
              </a:rPr>
              <a:t>dollars.</a:t>
            </a:r>
            <a:endParaRPr sz="850">
              <a:latin typeface="Aktiv Grotesk Light"/>
              <a:cs typeface="Aktiv Grotesk Light"/>
            </a:endParaRPr>
          </a:p>
        </p:txBody>
      </p:sp>
      <p:sp>
        <p:nvSpPr>
          <p:cNvPr id="4" name="Title 3"/>
          <p:cNvSpPr>
            <a:spLocks noGrp="1"/>
          </p:cNvSpPr>
          <p:nvPr>
            <p:ph type="title"/>
          </p:nvPr>
        </p:nvSpPr>
        <p:spPr>
          <a:xfrm>
            <a:off x="0" y="0"/>
            <a:ext cx="12192000" cy="369332"/>
          </a:xfrm>
        </p:spPr>
        <p:txBody>
          <a:bodyPr/>
          <a:lstStyle/>
          <a:p>
            <a:r>
              <a:rPr lang="en-US" b="1" dirty="0"/>
              <a:t>TABLE 6.1 </a:t>
            </a:r>
            <a:r>
              <a:rPr lang="en-US" dirty="0"/>
              <a:t>Select examples that illustrate the value of ecosystem services associated with </a:t>
            </a:r>
            <a:r>
              <a:rPr lang="en-IN" dirty="0"/>
              <a:t>outdoor recreational activities</a:t>
            </a:r>
          </a:p>
        </p:txBody>
      </p:sp>
    </p:spTree>
    <p:extLst>
      <p:ext uri="{BB962C8B-B14F-4D97-AF65-F5344CB8AC3E}">
        <p14:creationId xmlns:p14="http://schemas.microsoft.com/office/powerpoint/2010/main" val="3619906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IN" b="1" dirty="0"/>
              <a:t>Figure 6.8 </a:t>
            </a:r>
            <a:r>
              <a:rPr lang="en-IN" dirty="0"/>
              <a:t>Two reviews (</a:t>
            </a:r>
            <a:r>
              <a:rPr lang="en-IN" dirty="0" err="1"/>
              <a:t>Frumkin</a:t>
            </a:r>
            <a:r>
              <a:rPr lang="en-IN" dirty="0"/>
              <a:t> et al., 2017; </a:t>
            </a:r>
            <a:r>
              <a:rPr lang="en-IN" dirty="0" err="1"/>
              <a:t>Keniger</a:t>
            </a:r>
            <a:r>
              <a:rPr lang="en-IN" dirty="0"/>
              <a:t> et al., 2013)84, 85 summarized literature </a:t>
            </a:r>
            <a:r>
              <a:rPr lang="en-US" dirty="0"/>
              <a:t>linking outdoor activities and human health. </a:t>
            </a:r>
            <a:endParaRPr lang="en-IN" dirty="0"/>
          </a:p>
        </p:txBody>
      </p:sp>
      <p:pic>
        <p:nvPicPr>
          <p:cNvPr id="2" name="Picture 1" descr="An illustration shows the link between outdoor activities and human health. A base has Psychological well-being written and an arrow from it points to Cognitive function, and another arrow from it points to physical health. On it are trees, rabbit, dogs, and insects. Thought bubble of a person right before entering the patch reads, I am tired after a long day working inside. Many boxes placed between the trees read as follows, Reduced stress, anxiety, and depression; Increased happiness and satisfaction; Reduced mental fatigue and greater attention; More professional behavior and connectedness; Lower blood pressure, better immune function, improved pain control; Improved cognitive function and productivity; Reduced obesity, diabetes, and chance of heart failure. Thought bubble of the person moving out of the patch reads, I feel refreshed after a walk outside in nature.&#10;" title="Figure 6.8 Two reviews (Frumkin et al., 2017; Keniger et al., 2013)84, 85 summarized literature linking outdoor activities and human health.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4894" y="1067851"/>
            <a:ext cx="9842213" cy="4722299"/>
          </a:xfrm>
          <a:prstGeom prst="rect">
            <a:avLst/>
          </a:prstGeom>
        </p:spPr>
      </p:pic>
    </p:spTree>
    <p:extLst>
      <p:ext uri="{BB962C8B-B14F-4D97-AF65-F5344CB8AC3E}">
        <p14:creationId xmlns:p14="http://schemas.microsoft.com/office/powerpoint/2010/main" val="291735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6.9 </a:t>
            </a:r>
            <a:r>
              <a:rPr lang="en-US" dirty="0"/>
              <a:t>The conceptual framework </a:t>
            </a:r>
            <a:r>
              <a:rPr lang="en-IN" dirty="0"/>
              <a:t>adopted by the Intergovernmental Science–Policy Platform on Biodiversity </a:t>
            </a:r>
            <a:r>
              <a:rPr lang="en-US" dirty="0"/>
              <a:t>and Ecosystem Services (IPBES). </a:t>
            </a:r>
          </a:p>
        </p:txBody>
      </p:sp>
      <p:pic>
        <p:nvPicPr>
          <p:cNvPr id="2" name="Picture 1" descr="A flow chart shows the conceptual framework adopted by the Intergovernmental Science-Policy Platform on Biodiversity and Ecosystem Services. The top box reads, Good quality of life, Human well-being Living in harmony with nature Living well in balance and harmony with Mother Earth Ability to achieve a life that people value, i.e., food, water, energy, and livelihood security; health, social relationships, equity, spirituality, cultural identity. A dash lined arrow pointing to it connects to a box Direct drivers Natural drivers, Anthropogenic drivers Habitat conversion, exploitation, climate change, pollution, species introductions. An arrow from it points to a box below the first one. It reads, Nature Biodiversity and ecosystems Mother Earth systems of life Evolution, bicultural diversity Nonliving natural resources Intrinsic values. Another arrow from it connects to a box reading Nature's contributions to people Ecosystem goods and services (provisioning, regulating, cultural) Nature’s gift. A box reading Anthropogenic assets Built, human, social, financial is connected to this box. This has another box below it reading, Institutions and governance and other indirect drivers Sociopolitic, economic, technological, and cultural. This in turn is connected to boxes on the either side. &#10;" title="Figure 6.9 The conceptual framework adopted by the Intergovernmental Science–Policy Platform on Biodiversity and Ecosystem Services (IPBES).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0160" y="821928"/>
            <a:ext cx="6691681" cy="5665406"/>
          </a:xfrm>
          <a:prstGeom prst="rect">
            <a:avLst/>
          </a:prstGeom>
        </p:spPr>
      </p:pic>
    </p:spTree>
    <p:extLst>
      <p:ext uri="{BB962C8B-B14F-4D97-AF65-F5344CB8AC3E}">
        <p14:creationId xmlns:p14="http://schemas.microsoft.com/office/powerpoint/2010/main" val="938218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369332"/>
          </a:xfrm>
        </p:spPr>
        <p:txBody>
          <a:bodyPr/>
          <a:lstStyle/>
          <a:p>
            <a:r>
              <a:rPr lang="en-US" b="1" dirty="0"/>
              <a:t>Figure 6.10 </a:t>
            </a:r>
            <a:r>
              <a:rPr lang="en-US" dirty="0"/>
              <a:t>Seminal experiments showed that biodiversity regulates the supporting services of ecosystems. </a:t>
            </a:r>
          </a:p>
        </p:txBody>
      </p:sp>
      <p:pic>
        <p:nvPicPr>
          <p:cNvPr id="2" name="Picture 1" descr="Two graphs A and B show the net primary production rate for number of species. The net primary production increases with the increase in the number of species, for years 1996, 1999, and 2000. Another graph B shows the ecosystem stability too increasing with casual increase in the number of species. A photo shows two people lying in open area on some equipment. &#10;" title="Figure 6.10 Seminal experiments showed that biodiversity regulates the supporting services of ecosystems.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6768" y="1149346"/>
            <a:ext cx="10078465" cy="4559308"/>
          </a:xfrm>
          <a:prstGeom prst="rect">
            <a:avLst/>
          </a:prstGeom>
        </p:spPr>
      </p:pic>
    </p:spTree>
    <p:extLst>
      <p:ext uri="{BB962C8B-B14F-4D97-AF65-F5344CB8AC3E}">
        <p14:creationId xmlns:p14="http://schemas.microsoft.com/office/powerpoint/2010/main" val="29543905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2" title="TABLE 6.2 A summary of evidence linking biodiversity to the provisioning and regulating services of ecosystems"/>
          <p:cNvGraphicFramePr>
            <a:graphicFrameLocks noGrp="1"/>
          </p:cNvGraphicFramePr>
          <p:nvPr>
            <p:extLst>
              <p:ext uri="{D42A27DB-BD31-4B8C-83A1-F6EECF244321}">
                <p14:modId xmlns:p14="http://schemas.microsoft.com/office/powerpoint/2010/main" val="500248717"/>
              </p:ext>
            </p:extLst>
          </p:nvPr>
        </p:nvGraphicFramePr>
        <p:xfrm>
          <a:off x="2209166" y="1582273"/>
          <a:ext cx="7849234" cy="3648072"/>
        </p:xfrm>
        <a:graphic>
          <a:graphicData uri="http://schemas.openxmlformats.org/drawingml/2006/table">
            <a:tbl>
              <a:tblPr firstRow="1" bandRow="1">
                <a:tableStyleId>{2D5ABB26-0587-4C30-8999-92F81FD0307C}</a:tableStyleId>
              </a:tblPr>
              <a:tblGrid>
                <a:gridCol w="935355">
                  <a:extLst>
                    <a:ext uri="{9D8B030D-6E8A-4147-A177-3AD203B41FA5}">
                      <a16:colId xmlns:a16="http://schemas.microsoft.com/office/drawing/2014/main" val="20000"/>
                    </a:ext>
                  </a:extLst>
                </a:gridCol>
                <a:gridCol w="1791970">
                  <a:extLst>
                    <a:ext uri="{9D8B030D-6E8A-4147-A177-3AD203B41FA5}">
                      <a16:colId xmlns:a16="http://schemas.microsoft.com/office/drawing/2014/main" val="20001"/>
                    </a:ext>
                  </a:extLst>
                </a:gridCol>
                <a:gridCol w="1734185">
                  <a:extLst>
                    <a:ext uri="{9D8B030D-6E8A-4147-A177-3AD203B41FA5}">
                      <a16:colId xmlns:a16="http://schemas.microsoft.com/office/drawing/2014/main" val="20002"/>
                    </a:ext>
                  </a:extLst>
                </a:gridCol>
                <a:gridCol w="1000125">
                  <a:extLst>
                    <a:ext uri="{9D8B030D-6E8A-4147-A177-3AD203B41FA5}">
                      <a16:colId xmlns:a16="http://schemas.microsoft.com/office/drawing/2014/main" val="20003"/>
                    </a:ext>
                  </a:extLst>
                </a:gridCol>
                <a:gridCol w="729614">
                  <a:extLst>
                    <a:ext uri="{9D8B030D-6E8A-4147-A177-3AD203B41FA5}">
                      <a16:colId xmlns:a16="http://schemas.microsoft.com/office/drawing/2014/main" val="20004"/>
                    </a:ext>
                  </a:extLst>
                </a:gridCol>
                <a:gridCol w="579120">
                  <a:extLst>
                    <a:ext uri="{9D8B030D-6E8A-4147-A177-3AD203B41FA5}">
                      <a16:colId xmlns:a16="http://schemas.microsoft.com/office/drawing/2014/main" val="20005"/>
                    </a:ext>
                  </a:extLst>
                </a:gridCol>
                <a:gridCol w="1078865">
                  <a:extLst>
                    <a:ext uri="{9D8B030D-6E8A-4147-A177-3AD203B41FA5}">
                      <a16:colId xmlns:a16="http://schemas.microsoft.com/office/drawing/2014/main" val="20006"/>
                    </a:ext>
                  </a:extLst>
                </a:gridCol>
              </a:tblGrid>
              <a:tr h="361315">
                <a:tc>
                  <a:txBody>
                    <a:bodyPr/>
                    <a:lstStyle/>
                    <a:p>
                      <a:pPr>
                        <a:lnSpc>
                          <a:spcPct val="100000"/>
                        </a:lnSpc>
                        <a:spcBef>
                          <a:spcPts val="145"/>
                        </a:spcBef>
                      </a:pPr>
                      <a:endParaRPr sz="1000">
                        <a:latin typeface="Times New Roman"/>
                        <a:cs typeface="Times New Roman"/>
                      </a:endParaRPr>
                    </a:p>
                    <a:p>
                      <a:pPr marL="55880">
                        <a:lnSpc>
                          <a:spcPct val="100000"/>
                        </a:lnSpc>
                      </a:pPr>
                      <a:r>
                        <a:rPr sz="1000" b="0" spc="-10" dirty="0">
                          <a:solidFill>
                            <a:srgbClr val="231F20"/>
                          </a:solidFill>
                          <a:latin typeface="Aktiv Grotesk Medium"/>
                          <a:cs typeface="Aktiv Grotesk Medium"/>
                        </a:rPr>
                        <a:t>Category</a:t>
                      </a:r>
                      <a:endParaRPr sz="1000">
                        <a:latin typeface="Aktiv Grotesk Medium"/>
                        <a:cs typeface="Aktiv Grotesk Medium"/>
                      </a:endParaRPr>
                    </a:p>
                  </a:txBody>
                  <a:tcPr marL="0" marR="0" marT="18415" marB="0">
                    <a:lnB w="19050">
                      <a:solidFill>
                        <a:srgbClr val="C2DCDF"/>
                      </a:solidFill>
                      <a:prstDash val="solid"/>
                    </a:lnB>
                  </a:tcPr>
                </a:tc>
                <a:tc>
                  <a:txBody>
                    <a:bodyPr/>
                    <a:lstStyle/>
                    <a:p>
                      <a:pPr>
                        <a:lnSpc>
                          <a:spcPct val="100000"/>
                        </a:lnSpc>
                        <a:spcBef>
                          <a:spcPts val="145"/>
                        </a:spcBef>
                      </a:pPr>
                      <a:endParaRPr sz="1000">
                        <a:latin typeface="Times New Roman"/>
                        <a:cs typeface="Times New Roman"/>
                      </a:endParaRPr>
                    </a:p>
                    <a:p>
                      <a:pPr marL="198755">
                        <a:lnSpc>
                          <a:spcPct val="100000"/>
                        </a:lnSpc>
                      </a:pPr>
                      <a:r>
                        <a:rPr sz="1000" b="0" dirty="0">
                          <a:solidFill>
                            <a:srgbClr val="231F20"/>
                          </a:solidFill>
                          <a:latin typeface="Aktiv Grotesk Medium"/>
                          <a:cs typeface="Aktiv Grotesk Medium"/>
                        </a:rPr>
                        <a:t>Ecosystem</a:t>
                      </a:r>
                      <a:r>
                        <a:rPr sz="1000" b="0" spc="180" dirty="0">
                          <a:solidFill>
                            <a:srgbClr val="231F20"/>
                          </a:solidFill>
                          <a:latin typeface="Aktiv Grotesk Medium"/>
                          <a:cs typeface="Aktiv Grotesk Medium"/>
                        </a:rPr>
                        <a:t> </a:t>
                      </a:r>
                      <a:r>
                        <a:rPr sz="1000" b="0" spc="-10" dirty="0">
                          <a:solidFill>
                            <a:srgbClr val="231F20"/>
                          </a:solidFill>
                          <a:latin typeface="Aktiv Grotesk Medium"/>
                          <a:cs typeface="Aktiv Grotesk Medium"/>
                        </a:rPr>
                        <a:t>service</a:t>
                      </a:r>
                      <a:endParaRPr sz="1000">
                        <a:latin typeface="Aktiv Grotesk Medium"/>
                        <a:cs typeface="Aktiv Grotesk Medium"/>
                      </a:endParaRPr>
                    </a:p>
                  </a:txBody>
                  <a:tcPr marL="0" marR="0" marT="18415" marB="0">
                    <a:lnB w="19050">
                      <a:solidFill>
                        <a:srgbClr val="C2DCDF"/>
                      </a:solidFill>
                      <a:prstDash val="solid"/>
                    </a:lnB>
                  </a:tcPr>
                </a:tc>
                <a:tc>
                  <a:txBody>
                    <a:bodyPr/>
                    <a:lstStyle/>
                    <a:p>
                      <a:pPr marL="94615" marR="520065">
                        <a:lnSpc>
                          <a:spcPts val="1270"/>
                        </a:lnSpc>
                        <a:spcBef>
                          <a:spcPts val="10"/>
                        </a:spcBef>
                      </a:pPr>
                      <a:r>
                        <a:rPr sz="1000" b="0" dirty="0">
                          <a:solidFill>
                            <a:srgbClr val="231F20"/>
                          </a:solidFill>
                          <a:latin typeface="Aktiv Grotesk Medium"/>
                          <a:cs typeface="Aktiv Grotesk Medium"/>
                        </a:rPr>
                        <a:t>Service-</a:t>
                      </a:r>
                      <a:r>
                        <a:rPr sz="1000" b="0" spc="-10" dirty="0">
                          <a:solidFill>
                            <a:srgbClr val="231F20"/>
                          </a:solidFill>
                          <a:latin typeface="Aktiv Grotesk Medium"/>
                          <a:cs typeface="Aktiv Grotesk Medium"/>
                        </a:rPr>
                        <a:t>providing organism(s)</a:t>
                      </a:r>
                      <a:endParaRPr sz="1000">
                        <a:latin typeface="Aktiv Grotesk Medium"/>
                        <a:cs typeface="Aktiv Grotesk Medium"/>
                      </a:endParaRPr>
                    </a:p>
                  </a:txBody>
                  <a:tcPr marL="0" marR="0" marT="1270" marB="0">
                    <a:lnB w="19050">
                      <a:solidFill>
                        <a:srgbClr val="C2DCDF"/>
                      </a:solidFill>
                      <a:prstDash val="solid"/>
                    </a:lnB>
                  </a:tcPr>
                </a:tc>
                <a:tc>
                  <a:txBody>
                    <a:bodyPr/>
                    <a:lstStyle/>
                    <a:p>
                      <a:pPr>
                        <a:lnSpc>
                          <a:spcPct val="100000"/>
                        </a:lnSpc>
                        <a:spcBef>
                          <a:spcPts val="145"/>
                        </a:spcBef>
                      </a:pPr>
                      <a:endParaRPr sz="1000">
                        <a:latin typeface="Times New Roman"/>
                        <a:cs typeface="Times New Roman"/>
                      </a:endParaRPr>
                    </a:p>
                    <a:p>
                      <a:pPr marL="64769">
                        <a:lnSpc>
                          <a:spcPct val="100000"/>
                        </a:lnSpc>
                      </a:pPr>
                      <a:r>
                        <a:rPr sz="1000" b="0" dirty="0">
                          <a:solidFill>
                            <a:srgbClr val="231F20"/>
                          </a:solidFill>
                          <a:latin typeface="Aktiv Grotesk Medium"/>
                          <a:cs typeface="Aktiv Grotesk Medium"/>
                        </a:rPr>
                        <a:t>Diversity</a:t>
                      </a:r>
                      <a:r>
                        <a:rPr sz="1000" b="0" spc="190" dirty="0">
                          <a:solidFill>
                            <a:srgbClr val="231F20"/>
                          </a:solidFill>
                          <a:latin typeface="Aktiv Grotesk Medium"/>
                          <a:cs typeface="Aktiv Grotesk Medium"/>
                        </a:rPr>
                        <a:t> </a:t>
                      </a:r>
                      <a:r>
                        <a:rPr sz="1000" b="0" spc="-10" dirty="0">
                          <a:solidFill>
                            <a:srgbClr val="231F20"/>
                          </a:solidFill>
                          <a:latin typeface="Aktiv Grotesk Medium"/>
                          <a:cs typeface="Aktiv Grotesk Medium"/>
                        </a:rPr>
                        <a:t>level</a:t>
                      </a:r>
                      <a:endParaRPr sz="1000">
                        <a:latin typeface="Aktiv Grotesk Medium"/>
                        <a:cs typeface="Aktiv Grotesk Medium"/>
                      </a:endParaRPr>
                    </a:p>
                  </a:txBody>
                  <a:tcPr marL="0" marR="0" marT="18415" marB="0">
                    <a:lnB w="19050">
                      <a:solidFill>
                        <a:srgbClr val="C2DCDF"/>
                      </a:solidFill>
                      <a:prstDash val="solid"/>
                    </a:lnB>
                  </a:tcPr>
                </a:tc>
                <a:tc>
                  <a:txBody>
                    <a:bodyPr/>
                    <a:lstStyle/>
                    <a:p>
                      <a:pPr marL="68580" marR="290830">
                        <a:lnSpc>
                          <a:spcPts val="1270"/>
                        </a:lnSpc>
                        <a:spcBef>
                          <a:spcPts val="10"/>
                        </a:spcBef>
                      </a:pPr>
                      <a:r>
                        <a:rPr sz="1000" b="0" spc="-10" dirty="0">
                          <a:solidFill>
                            <a:srgbClr val="231F20"/>
                          </a:solidFill>
                          <a:latin typeface="Aktiv Grotesk Medium"/>
                          <a:cs typeface="Aktiv Grotesk Medium"/>
                        </a:rPr>
                        <a:t>Study </a:t>
                      </a:r>
                      <a:r>
                        <a:rPr sz="1000" b="0" spc="-20" dirty="0">
                          <a:solidFill>
                            <a:srgbClr val="231F20"/>
                          </a:solidFill>
                          <a:latin typeface="Aktiv Grotesk Medium"/>
                          <a:cs typeface="Aktiv Grotesk Medium"/>
                        </a:rPr>
                        <a:t>type</a:t>
                      </a:r>
                      <a:endParaRPr sz="1000">
                        <a:latin typeface="Aktiv Grotesk Medium"/>
                        <a:cs typeface="Aktiv Grotesk Medium"/>
                      </a:endParaRPr>
                    </a:p>
                  </a:txBody>
                  <a:tcPr marL="0" marR="0" marT="1270" marB="0">
                    <a:lnB w="19050">
                      <a:solidFill>
                        <a:srgbClr val="C2DCDF"/>
                      </a:solidFill>
                      <a:prstDash val="solid"/>
                    </a:lnB>
                  </a:tcPr>
                </a:tc>
                <a:tc>
                  <a:txBody>
                    <a:bodyPr/>
                    <a:lstStyle/>
                    <a:p>
                      <a:pPr>
                        <a:lnSpc>
                          <a:spcPct val="100000"/>
                        </a:lnSpc>
                        <a:spcBef>
                          <a:spcPts val="145"/>
                        </a:spcBef>
                      </a:pPr>
                      <a:endParaRPr sz="1000">
                        <a:latin typeface="Times New Roman"/>
                        <a:cs typeface="Times New Roman"/>
                      </a:endParaRPr>
                    </a:p>
                    <a:p>
                      <a:pPr marL="66040" algn="ctr">
                        <a:lnSpc>
                          <a:spcPct val="100000"/>
                        </a:lnSpc>
                      </a:pPr>
                      <a:r>
                        <a:rPr sz="1000" b="0" i="1" spc="-50" dirty="0">
                          <a:solidFill>
                            <a:srgbClr val="231F20"/>
                          </a:solidFill>
                          <a:latin typeface="Aktiv Grotesk Light"/>
                          <a:cs typeface="Aktiv Grotesk Light"/>
                        </a:rPr>
                        <a:t>N</a:t>
                      </a:r>
                      <a:endParaRPr sz="1000">
                        <a:latin typeface="Aktiv Grotesk Light"/>
                        <a:cs typeface="Aktiv Grotesk Light"/>
                      </a:endParaRPr>
                    </a:p>
                  </a:txBody>
                  <a:tcPr marL="0" marR="0" marT="18415" marB="0">
                    <a:lnB w="19050">
                      <a:solidFill>
                        <a:srgbClr val="C2DCDF"/>
                      </a:solidFill>
                      <a:prstDash val="solid"/>
                    </a:lnB>
                  </a:tcPr>
                </a:tc>
                <a:tc>
                  <a:txBody>
                    <a:bodyPr/>
                    <a:lstStyle/>
                    <a:p>
                      <a:pPr>
                        <a:lnSpc>
                          <a:spcPct val="100000"/>
                        </a:lnSpc>
                        <a:spcBef>
                          <a:spcPts val="145"/>
                        </a:spcBef>
                      </a:pPr>
                      <a:endParaRPr sz="1000">
                        <a:latin typeface="Times New Roman"/>
                        <a:cs typeface="Times New Roman"/>
                      </a:endParaRPr>
                    </a:p>
                    <a:p>
                      <a:pPr marL="41275" algn="ctr">
                        <a:lnSpc>
                          <a:spcPct val="100000"/>
                        </a:lnSpc>
                      </a:pPr>
                      <a:r>
                        <a:rPr sz="1000" b="0" spc="-10" dirty="0">
                          <a:solidFill>
                            <a:srgbClr val="231F20"/>
                          </a:solidFill>
                          <a:latin typeface="Aktiv Grotesk Medium"/>
                          <a:cs typeface="Aktiv Grotesk Medium"/>
                        </a:rPr>
                        <a:t>Relationship</a:t>
                      </a:r>
                      <a:endParaRPr sz="1000">
                        <a:latin typeface="Aktiv Grotesk Medium"/>
                        <a:cs typeface="Aktiv Grotesk Medium"/>
                      </a:endParaRPr>
                    </a:p>
                  </a:txBody>
                  <a:tcPr marL="0" marR="0" marT="18415" marB="0">
                    <a:lnB w="19050">
                      <a:solidFill>
                        <a:srgbClr val="C2DCDF"/>
                      </a:solidFill>
                      <a:prstDash val="solid"/>
                    </a:lnB>
                  </a:tcPr>
                </a:tc>
                <a:extLst>
                  <a:ext uri="{0D108BD9-81ED-4DB2-BD59-A6C34878D82A}">
                    <a16:rowId xmlns:a16="http://schemas.microsoft.com/office/drawing/2014/main" val="10000"/>
                  </a:ext>
                </a:extLst>
              </a:tr>
              <a:tr h="249554">
                <a:tc>
                  <a:txBody>
                    <a:bodyPr/>
                    <a:lstStyle/>
                    <a:p>
                      <a:pPr marL="55880">
                        <a:lnSpc>
                          <a:spcPct val="100000"/>
                        </a:lnSpc>
                        <a:spcBef>
                          <a:spcPts val="535"/>
                        </a:spcBef>
                      </a:pPr>
                      <a:r>
                        <a:rPr sz="900" b="0" spc="-10" dirty="0">
                          <a:solidFill>
                            <a:srgbClr val="231F20"/>
                          </a:solidFill>
                          <a:latin typeface="Aktiv Grotesk Medium"/>
                          <a:cs typeface="Aktiv Grotesk Medium"/>
                        </a:rPr>
                        <a:t>PROVISIONING</a:t>
                      </a:r>
                      <a:endParaRPr sz="900">
                        <a:latin typeface="Aktiv Grotesk Medium"/>
                        <a:cs typeface="Aktiv Grotesk Medium"/>
                      </a:endParaRPr>
                    </a:p>
                  </a:txBody>
                  <a:tcPr marL="0" marR="0" marT="67945" marB="0">
                    <a:lnT w="19050">
                      <a:solidFill>
                        <a:srgbClr val="C2DCDF"/>
                      </a:solidFill>
                      <a:prstDash val="solid"/>
                    </a:lnT>
                  </a:tcPr>
                </a:tc>
                <a:tc>
                  <a:txBody>
                    <a:bodyPr/>
                    <a:lstStyle/>
                    <a:p>
                      <a:pPr>
                        <a:lnSpc>
                          <a:spcPct val="100000"/>
                        </a:lnSpc>
                      </a:pPr>
                      <a:endParaRPr sz="900">
                        <a:latin typeface="Times New Roman"/>
                        <a:cs typeface="Times New Roman"/>
                      </a:endParaRPr>
                    </a:p>
                  </a:txBody>
                  <a:tcPr marL="0" marR="0" marT="0" marB="0">
                    <a:lnT w="19050">
                      <a:solidFill>
                        <a:srgbClr val="C2DCDF"/>
                      </a:solidFill>
                      <a:prstDash val="solid"/>
                    </a:lnT>
                  </a:tcPr>
                </a:tc>
                <a:tc>
                  <a:txBody>
                    <a:bodyPr/>
                    <a:lstStyle/>
                    <a:p>
                      <a:pPr>
                        <a:lnSpc>
                          <a:spcPct val="100000"/>
                        </a:lnSpc>
                      </a:pPr>
                      <a:endParaRPr sz="900">
                        <a:latin typeface="Times New Roman"/>
                        <a:cs typeface="Times New Roman"/>
                      </a:endParaRPr>
                    </a:p>
                  </a:txBody>
                  <a:tcPr marL="0" marR="0" marT="0" marB="0">
                    <a:lnT w="19050">
                      <a:solidFill>
                        <a:srgbClr val="C2DCDF"/>
                      </a:solidFill>
                      <a:prstDash val="solid"/>
                    </a:lnT>
                  </a:tcPr>
                </a:tc>
                <a:tc>
                  <a:txBody>
                    <a:bodyPr/>
                    <a:lstStyle/>
                    <a:p>
                      <a:pPr>
                        <a:lnSpc>
                          <a:spcPct val="100000"/>
                        </a:lnSpc>
                      </a:pPr>
                      <a:endParaRPr sz="900">
                        <a:latin typeface="Times New Roman"/>
                        <a:cs typeface="Times New Roman"/>
                      </a:endParaRPr>
                    </a:p>
                  </a:txBody>
                  <a:tcPr marL="0" marR="0" marT="0" marB="0">
                    <a:lnT w="19050">
                      <a:solidFill>
                        <a:srgbClr val="C2DCDF"/>
                      </a:solidFill>
                      <a:prstDash val="solid"/>
                    </a:lnT>
                  </a:tcPr>
                </a:tc>
                <a:tc>
                  <a:txBody>
                    <a:bodyPr/>
                    <a:lstStyle/>
                    <a:p>
                      <a:pPr>
                        <a:lnSpc>
                          <a:spcPct val="100000"/>
                        </a:lnSpc>
                      </a:pPr>
                      <a:endParaRPr sz="900">
                        <a:latin typeface="Times New Roman"/>
                        <a:cs typeface="Times New Roman"/>
                      </a:endParaRPr>
                    </a:p>
                  </a:txBody>
                  <a:tcPr marL="0" marR="0" marT="0" marB="0">
                    <a:lnT w="19050">
                      <a:solidFill>
                        <a:srgbClr val="C2DCDF"/>
                      </a:solidFill>
                      <a:prstDash val="solid"/>
                    </a:lnT>
                  </a:tcPr>
                </a:tc>
                <a:tc>
                  <a:txBody>
                    <a:bodyPr/>
                    <a:lstStyle/>
                    <a:p>
                      <a:pPr>
                        <a:lnSpc>
                          <a:spcPct val="100000"/>
                        </a:lnSpc>
                      </a:pPr>
                      <a:endParaRPr sz="900">
                        <a:latin typeface="Times New Roman"/>
                        <a:cs typeface="Times New Roman"/>
                      </a:endParaRPr>
                    </a:p>
                  </a:txBody>
                  <a:tcPr marL="0" marR="0" marT="0" marB="0">
                    <a:lnT w="19050">
                      <a:solidFill>
                        <a:srgbClr val="C2DCDF"/>
                      </a:solidFill>
                      <a:prstDash val="solid"/>
                    </a:lnT>
                  </a:tcPr>
                </a:tc>
                <a:tc>
                  <a:txBody>
                    <a:bodyPr/>
                    <a:lstStyle/>
                    <a:p>
                      <a:pPr>
                        <a:lnSpc>
                          <a:spcPct val="100000"/>
                        </a:lnSpc>
                      </a:pPr>
                      <a:endParaRPr sz="900">
                        <a:latin typeface="Times New Roman"/>
                        <a:cs typeface="Times New Roman"/>
                      </a:endParaRPr>
                    </a:p>
                  </a:txBody>
                  <a:tcPr marL="0" marR="0" marT="0" marB="0">
                    <a:lnT w="19050">
                      <a:solidFill>
                        <a:srgbClr val="C2DCDF"/>
                      </a:solidFill>
                      <a:prstDash val="solid"/>
                    </a:lnT>
                  </a:tcPr>
                </a:tc>
                <a:extLst>
                  <a:ext uri="{0D108BD9-81ED-4DB2-BD59-A6C34878D82A}">
                    <a16:rowId xmlns:a16="http://schemas.microsoft.com/office/drawing/2014/main" val="10001"/>
                  </a:ext>
                </a:extLst>
              </a:tr>
              <a:tr h="213360">
                <a:tc>
                  <a:txBody>
                    <a:bodyPr/>
                    <a:lstStyle/>
                    <a:p>
                      <a:pPr marL="147955">
                        <a:lnSpc>
                          <a:spcPct val="100000"/>
                        </a:lnSpc>
                        <a:spcBef>
                          <a:spcPts val="290"/>
                        </a:spcBef>
                      </a:pPr>
                      <a:r>
                        <a:rPr sz="950" b="0" spc="-20" dirty="0">
                          <a:solidFill>
                            <a:srgbClr val="231F20"/>
                          </a:solidFill>
                          <a:latin typeface="Aktiv Grotesk Light"/>
                          <a:cs typeface="Aktiv Grotesk Light"/>
                        </a:rPr>
                        <a:t>Food</a:t>
                      </a:r>
                      <a:endParaRPr sz="950">
                        <a:latin typeface="Aktiv Grotesk Light"/>
                        <a:cs typeface="Aktiv Grotesk Light"/>
                      </a:endParaRPr>
                    </a:p>
                  </a:txBody>
                  <a:tcPr marL="0" marR="0" marT="36830" marB="0"/>
                </a:tc>
                <a:tc>
                  <a:txBody>
                    <a:bodyPr/>
                    <a:lstStyle/>
                    <a:p>
                      <a:pPr marL="198755">
                        <a:lnSpc>
                          <a:spcPct val="100000"/>
                        </a:lnSpc>
                        <a:spcBef>
                          <a:spcPts val="290"/>
                        </a:spcBef>
                      </a:pPr>
                      <a:r>
                        <a:rPr sz="950" b="0" dirty="0">
                          <a:solidFill>
                            <a:srgbClr val="231F20"/>
                          </a:solidFill>
                          <a:latin typeface="Aktiv Grotesk Light"/>
                          <a:cs typeface="Aktiv Grotesk Light"/>
                        </a:rPr>
                        <a:t>Crop</a:t>
                      </a:r>
                      <a:r>
                        <a:rPr sz="950" b="0" spc="135" dirty="0">
                          <a:solidFill>
                            <a:srgbClr val="231F20"/>
                          </a:solidFill>
                          <a:latin typeface="Aktiv Grotesk Light"/>
                          <a:cs typeface="Aktiv Grotesk Light"/>
                        </a:rPr>
                        <a:t> </a:t>
                      </a:r>
                      <a:r>
                        <a:rPr sz="950" b="0" spc="-10" dirty="0">
                          <a:solidFill>
                            <a:srgbClr val="231F20"/>
                          </a:solidFill>
                          <a:latin typeface="Aktiv Grotesk Light"/>
                          <a:cs typeface="Aktiv Grotesk Light"/>
                        </a:rPr>
                        <a:t>yield</a:t>
                      </a:r>
                      <a:endParaRPr sz="950">
                        <a:latin typeface="Aktiv Grotesk Light"/>
                        <a:cs typeface="Aktiv Grotesk Light"/>
                      </a:endParaRPr>
                    </a:p>
                  </a:txBody>
                  <a:tcPr marL="0" marR="0" marT="36830" marB="0"/>
                </a:tc>
                <a:tc>
                  <a:txBody>
                    <a:bodyPr/>
                    <a:lstStyle/>
                    <a:p>
                      <a:pPr marL="94615">
                        <a:lnSpc>
                          <a:spcPct val="100000"/>
                        </a:lnSpc>
                        <a:spcBef>
                          <a:spcPts val="290"/>
                        </a:spcBef>
                      </a:pPr>
                      <a:r>
                        <a:rPr sz="950" b="0" spc="-10" dirty="0">
                          <a:solidFill>
                            <a:srgbClr val="231F20"/>
                          </a:solidFill>
                          <a:latin typeface="Aktiv Grotesk Light"/>
                          <a:cs typeface="Aktiv Grotesk Light"/>
                        </a:rPr>
                        <a:t>Plants</a:t>
                      </a:r>
                      <a:endParaRPr sz="950">
                        <a:latin typeface="Aktiv Grotesk Light"/>
                        <a:cs typeface="Aktiv Grotesk Light"/>
                      </a:endParaRPr>
                    </a:p>
                  </a:txBody>
                  <a:tcPr marL="0" marR="0" marT="36830" marB="0"/>
                </a:tc>
                <a:tc>
                  <a:txBody>
                    <a:bodyPr/>
                    <a:lstStyle/>
                    <a:p>
                      <a:pPr marL="64769">
                        <a:lnSpc>
                          <a:spcPct val="100000"/>
                        </a:lnSpc>
                        <a:spcBef>
                          <a:spcPts val="290"/>
                        </a:spcBef>
                      </a:pPr>
                      <a:r>
                        <a:rPr sz="950" b="0" spc="-10" dirty="0">
                          <a:solidFill>
                            <a:srgbClr val="231F20"/>
                          </a:solidFill>
                          <a:latin typeface="Aktiv Grotesk Light"/>
                          <a:cs typeface="Aktiv Grotesk Light"/>
                        </a:rPr>
                        <a:t>Genetic</a:t>
                      </a:r>
                      <a:endParaRPr sz="950">
                        <a:latin typeface="Aktiv Grotesk Light"/>
                        <a:cs typeface="Aktiv Grotesk Light"/>
                      </a:endParaRPr>
                    </a:p>
                  </a:txBody>
                  <a:tcPr marL="0" marR="0" marT="36830" marB="0"/>
                </a:tc>
                <a:tc>
                  <a:txBody>
                    <a:bodyPr/>
                    <a:lstStyle/>
                    <a:p>
                      <a:pPr marL="68580">
                        <a:lnSpc>
                          <a:spcPct val="100000"/>
                        </a:lnSpc>
                        <a:spcBef>
                          <a:spcPts val="290"/>
                        </a:spcBef>
                      </a:pPr>
                      <a:r>
                        <a:rPr sz="950" b="0" spc="-25" dirty="0">
                          <a:solidFill>
                            <a:srgbClr val="231F20"/>
                          </a:solidFill>
                          <a:latin typeface="Aktiv Grotesk Light"/>
                          <a:cs typeface="Aktiv Grotesk Light"/>
                        </a:rPr>
                        <a:t>Exp</a:t>
                      </a:r>
                      <a:endParaRPr sz="950">
                        <a:latin typeface="Aktiv Grotesk Light"/>
                        <a:cs typeface="Aktiv Grotesk Light"/>
                      </a:endParaRPr>
                    </a:p>
                  </a:txBody>
                  <a:tcPr marL="0" marR="0" marT="36830" marB="0"/>
                </a:tc>
                <a:tc>
                  <a:txBody>
                    <a:bodyPr/>
                    <a:lstStyle/>
                    <a:p>
                      <a:pPr marL="172085">
                        <a:lnSpc>
                          <a:spcPct val="100000"/>
                        </a:lnSpc>
                        <a:spcBef>
                          <a:spcPts val="290"/>
                        </a:spcBef>
                      </a:pPr>
                      <a:r>
                        <a:rPr sz="950" b="0" spc="-25" dirty="0">
                          <a:solidFill>
                            <a:srgbClr val="231F20"/>
                          </a:solidFill>
                          <a:latin typeface="Aktiv Grotesk Light"/>
                          <a:cs typeface="Aktiv Grotesk Light"/>
                        </a:rPr>
                        <a:t>575</a:t>
                      </a:r>
                      <a:endParaRPr sz="950">
                        <a:latin typeface="Aktiv Grotesk Light"/>
                        <a:cs typeface="Aktiv Grotesk Light"/>
                      </a:endParaRPr>
                    </a:p>
                  </a:txBody>
                  <a:tcPr marL="0" marR="0" marT="36830" marB="0"/>
                </a:tc>
                <a:tc>
                  <a:txBody>
                    <a:bodyPr/>
                    <a:lstStyle/>
                    <a:p>
                      <a:pPr marL="41275" algn="ctr">
                        <a:lnSpc>
                          <a:spcPct val="100000"/>
                        </a:lnSpc>
                        <a:spcBef>
                          <a:spcPts val="290"/>
                        </a:spcBef>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36830" marB="0"/>
                </a:tc>
                <a:extLst>
                  <a:ext uri="{0D108BD9-81ED-4DB2-BD59-A6C34878D82A}">
                    <a16:rowId xmlns:a16="http://schemas.microsoft.com/office/drawing/2014/main" val="10002"/>
                  </a:ext>
                </a:extLst>
              </a:tr>
              <a:tr h="199390">
                <a:tc>
                  <a:txBody>
                    <a:bodyPr/>
                    <a:lstStyle/>
                    <a:p>
                      <a:pPr marL="147955">
                        <a:lnSpc>
                          <a:spcPct val="100000"/>
                        </a:lnSpc>
                        <a:spcBef>
                          <a:spcPts val="180"/>
                        </a:spcBef>
                      </a:pPr>
                      <a:r>
                        <a:rPr sz="950" b="0" spc="-10" dirty="0">
                          <a:solidFill>
                            <a:srgbClr val="231F20"/>
                          </a:solidFill>
                          <a:latin typeface="Aktiv Grotesk Light"/>
                          <a:cs typeface="Aktiv Grotesk Light"/>
                        </a:rPr>
                        <a:t>Fisheries</a:t>
                      </a:r>
                      <a:endParaRPr sz="950">
                        <a:latin typeface="Aktiv Grotesk Light"/>
                        <a:cs typeface="Aktiv Grotesk Light"/>
                      </a:endParaRPr>
                    </a:p>
                  </a:txBody>
                  <a:tcPr marL="0" marR="0" marT="22860" marB="0"/>
                </a:tc>
                <a:tc>
                  <a:txBody>
                    <a:bodyPr/>
                    <a:lstStyle/>
                    <a:p>
                      <a:pPr marL="198755">
                        <a:lnSpc>
                          <a:spcPct val="100000"/>
                        </a:lnSpc>
                        <a:spcBef>
                          <a:spcPts val="180"/>
                        </a:spcBef>
                      </a:pPr>
                      <a:r>
                        <a:rPr sz="950" b="0" spc="10" dirty="0">
                          <a:solidFill>
                            <a:srgbClr val="231F20"/>
                          </a:solidFill>
                          <a:latin typeface="Aktiv Grotesk Light"/>
                          <a:cs typeface="Aktiv Grotesk Light"/>
                        </a:rPr>
                        <a:t>Stability</a:t>
                      </a:r>
                      <a:r>
                        <a:rPr sz="950" b="0" spc="135" dirty="0">
                          <a:solidFill>
                            <a:srgbClr val="231F20"/>
                          </a:solidFill>
                          <a:latin typeface="Aktiv Grotesk Light"/>
                          <a:cs typeface="Aktiv Grotesk Light"/>
                        </a:rPr>
                        <a:t> </a:t>
                      </a:r>
                      <a:r>
                        <a:rPr sz="950" b="0" spc="10" dirty="0">
                          <a:solidFill>
                            <a:srgbClr val="231F20"/>
                          </a:solidFill>
                          <a:latin typeface="Aktiv Grotesk Light"/>
                          <a:cs typeface="Aktiv Grotesk Light"/>
                        </a:rPr>
                        <a:t>of</a:t>
                      </a:r>
                      <a:r>
                        <a:rPr sz="950" b="0" spc="135" dirty="0">
                          <a:solidFill>
                            <a:srgbClr val="231F20"/>
                          </a:solidFill>
                          <a:latin typeface="Aktiv Grotesk Light"/>
                          <a:cs typeface="Aktiv Grotesk Light"/>
                        </a:rPr>
                        <a:t> </a:t>
                      </a:r>
                      <a:r>
                        <a:rPr sz="950" b="0" spc="10" dirty="0">
                          <a:solidFill>
                            <a:srgbClr val="231F20"/>
                          </a:solidFill>
                          <a:latin typeface="Aktiv Grotesk Light"/>
                          <a:cs typeface="Aktiv Grotesk Light"/>
                        </a:rPr>
                        <a:t>fisheries</a:t>
                      </a:r>
                      <a:r>
                        <a:rPr sz="950" b="0" spc="135" dirty="0">
                          <a:solidFill>
                            <a:srgbClr val="231F20"/>
                          </a:solidFill>
                          <a:latin typeface="Aktiv Grotesk Light"/>
                          <a:cs typeface="Aktiv Grotesk Light"/>
                        </a:rPr>
                        <a:t> </a:t>
                      </a:r>
                      <a:r>
                        <a:rPr sz="950" b="0" spc="-10" dirty="0">
                          <a:solidFill>
                            <a:srgbClr val="231F20"/>
                          </a:solidFill>
                          <a:latin typeface="Aktiv Grotesk Light"/>
                          <a:cs typeface="Aktiv Grotesk Light"/>
                        </a:rPr>
                        <a:t>yield</a:t>
                      </a:r>
                      <a:endParaRPr sz="950">
                        <a:latin typeface="Aktiv Grotesk Light"/>
                        <a:cs typeface="Aktiv Grotesk Light"/>
                      </a:endParaRPr>
                    </a:p>
                  </a:txBody>
                  <a:tcPr marL="0" marR="0" marT="22860" marB="0"/>
                </a:tc>
                <a:tc>
                  <a:txBody>
                    <a:bodyPr/>
                    <a:lstStyle/>
                    <a:p>
                      <a:pPr marL="94615">
                        <a:lnSpc>
                          <a:spcPct val="100000"/>
                        </a:lnSpc>
                        <a:spcBef>
                          <a:spcPts val="180"/>
                        </a:spcBef>
                      </a:pPr>
                      <a:r>
                        <a:rPr sz="950" b="0" spc="-20" dirty="0">
                          <a:solidFill>
                            <a:srgbClr val="231F20"/>
                          </a:solidFill>
                          <a:latin typeface="Aktiv Grotesk Light"/>
                          <a:cs typeface="Aktiv Grotesk Light"/>
                        </a:rPr>
                        <a:t>Fish</a:t>
                      </a:r>
                      <a:endParaRPr sz="950">
                        <a:latin typeface="Aktiv Grotesk Light"/>
                        <a:cs typeface="Aktiv Grotesk Light"/>
                      </a:endParaRPr>
                    </a:p>
                  </a:txBody>
                  <a:tcPr marL="0" marR="0" marT="22860" marB="0"/>
                </a:tc>
                <a:tc>
                  <a:txBody>
                    <a:bodyPr/>
                    <a:lstStyle/>
                    <a:p>
                      <a:pPr marL="64769">
                        <a:lnSpc>
                          <a:spcPct val="100000"/>
                        </a:lnSpc>
                        <a:spcBef>
                          <a:spcPts val="180"/>
                        </a:spcBef>
                      </a:pPr>
                      <a:r>
                        <a:rPr sz="950" b="0" spc="-10" dirty="0">
                          <a:solidFill>
                            <a:srgbClr val="231F20"/>
                          </a:solidFill>
                          <a:latin typeface="Aktiv Grotesk Light"/>
                          <a:cs typeface="Aktiv Grotesk Light"/>
                        </a:rPr>
                        <a:t>Species</a:t>
                      </a:r>
                      <a:endParaRPr sz="950">
                        <a:latin typeface="Aktiv Grotesk Light"/>
                        <a:cs typeface="Aktiv Grotesk Light"/>
                      </a:endParaRPr>
                    </a:p>
                  </a:txBody>
                  <a:tcPr marL="0" marR="0" marT="22860" marB="0"/>
                </a:tc>
                <a:tc>
                  <a:txBody>
                    <a:bodyPr/>
                    <a:lstStyle/>
                    <a:p>
                      <a:pPr marL="68580">
                        <a:lnSpc>
                          <a:spcPct val="100000"/>
                        </a:lnSpc>
                        <a:spcBef>
                          <a:spcPts val="180"/>
                        </a:spcBef>
                      </a:pPr>
                      <a:r>
                        <a:rPr sz="950" b="0" spc="-25" dirty="0">
                          <a:solidFill>
                            <a:srgbClr val="231F20"/>
                          </a:solidFill>
                          <a:latin typeface="Aktiv Grotesk Light"/>
                          <a:cs typeface="Aktiv Grotesk Light"/>
                        </a:rPr>
                        <a:t>Obs</a:t>
                      </a:r>
                      <a:endParaRPr sz="950">
                        <a:latin typeface="Aktiv Grotesk Light"/>
                        <a:cs typeface="Aktiv Grotesk Light"/>
                      </a:endParaRPr>
                    </a:p>
                  </a:txBody>
                  <a:tcPr marL="0" marR="0" marT="22860" marB="0"/>
                </a:tc>
                <a:tc>
                  <a:txBody>
                    <a:bodyPr/>
                    <a:lstStyle/>
                    <a:p>
                      <a:pPr marL="172085">
                        <a:lnSpc>
                          <a:spcPct val="100000"/>
                        </a:lnSpc>
                        <a:spcBef>
                          <a:spcPts val="180"/>
                        </a:spcBef>
                      </a:pPr>
                      <a:r>
                        <a:rPr sz="950" b="0" spc="-50" dirty="0">
                          <a:solidFill>
                            <a:srgbClr val="231F20"/>
                          </a:solidFill>
                          <a:latin typeface="Aktiv Grotesk Light"/>
                          <a:cs typeface="Aktiv Grotesk Light"/>
                        </a:rPr>
                        <a:t>8</a:t>
                      </a:r>
                      <a:endParaRPr sz="950">
                        <a:latin typeface="Aktiv Grotesk Light"/>
                        <a:cs typeface="Aktiv Grotesk Light"/>
                      </a:endParaRPr>
                    </a:p>
                  </a:txBody>
                  <a:tcPr marL="0" marR="0" marT="22860" marB="0"/>
                </a:tc>
                <a:tc>
                  <a:txBody>
                    <a:bodyPr/>
                    <a:lstStyle/>
                    <a:p>
                      <a:pPr marL="41275" algn="ctr">
                        <a:lnSpc>
                          <a:spcPct val="100000"/>
                        </a:lnSpc>
                        <a:spcBef>
                          <a:spcPts val="180"/>
                        </a:spcBef>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22860" marB="0"/>
                </a:tc>
                <a:extLst>
                  <a:ext uri="{0D108BD9-81ED-4DB2-BD59-A6C34878D82A}">
                    <a16:rowId xmlns:a16="http://schemas.microsoft.com/office/drawing/2014/main" val="10003"/>
                  </a:ext>
                </a:extLst>
              </a:tr>
              <a:tr h="199390">
                <a:tc>
                  <a:txBody>
                    <a:bodyPr/>
                    <a:lstStyle/>
                    <a:p>
                      <a:pPr marL="147955">
                        <a:lnSpc>
                          <a:spcPct val="100000"/>
                        </a:lnSpc>
                        <a:spcBef>
                          <a:spcPts val="180"/>
                        </a:spcBef>
                      </a:pPr>
                      <a:r>
                        <a:rPr sz="950" b="0" spc="-20" dirty="0">
                          <a:solidFill>
                            <a:srgbClr val="231F20"/>
                          </a:solidFill>
                          <a:latin typeface="Aktiv Grotesk Light"/>
                          <a:cs typeface="Aktiv Grotesk Light"/>
                        </a:rPr>
                        <a:t>Wood</a:t>
                      </a:r>
                      <a:endParaRPr sz="950">
                        <a:latin typeface="Aktiv Grotesk Light"/>
                        <a:cs typeface="Aktiv Grotesk Light"/>
                      </a:endParaRPr>
                    </a:p>
                  </a:txBody>
                  <a:tcPr marL="0" marR="0" marT="22860" marB="0"/>
                </a:tc>
                <a:tc>
                  <a:txBody>
                    <a:bodyPr/>
                    <a:lstStyle/>
                    <a:p>
                      <a:pPr marL="198755">
                        <a:lnSpc>
                          <a:spcPct val="100000"/>
                        </a:lnSpc>
                        <a:spcBef>
                          <a:spcPts val="180"/>
                        </a:spcBef>
                      </a:pPr>
                      <a:r>
                        <a:rPr sz="950" b="0" dirty="0">
                          <a:solidFill>
                            <a:srgbClr val="231F20"/>
                          </a:solidFill>
                          <a:latin typeface="Aktiv Grotesk Light"/>
                          <a:cs typeface="Aktiv Grotesk Light"/>
                        </a:rPr>
                        <a:t>Wood</a:t>
                      </a:r>
                      <a:r>
                        <a:rPr sz="950" b="0" spc="130" dirty="0">
                          <a:solidFill>
                            <a:srgbClr val="231F20"/>
                          </a:solidFill>
                          <a:latin typeface="Aktiv Grotesk Light"/>
                          <a:cs typeface="Aktiv Grotesk Light"/>
                        </a:rPr>
                        <a:t> </a:t>
                      </a:r>
                      <a:r>
                        <a:rPr sz="950" b="0" spc="-10" dirty="0">
                          <a:solidFill>
                            <a:srgbClr val="231F20"/>
                          </a:solidFill>
                          <a:latin typeface="Aktiv Grotesk Light"/>
                          <a:cs typeface="Aktiv Grotesk Light"/>
                        </a:rPr>
                        <a:t>production</a:t>
                      </a:r>
                      <a:endParaRPr sz="950">
                        <a:latin typeface="Aktiv Grotesk Light"/>
                        <a:cs typeface="Aktiv Grotesk Light"/>
                      </a:endParaRPr>
                    </a:p>
                  </a:txBody>
                  <a:tcPr marL="0" marR="0" marT="22860" marB="0"/>
                </a:tc>
                <a:tc>
                  <a:txBody>
                    <a:bodyPr/>
                    <a:lstStyle/>
                    <a:p>
                      <a:pPr marL="94615">
                        <a:lnSpc>
                          <a:spcPct val="100000"/>
                        </a:lnSpc>
                        <a:spcBef>
                          <a:spcPts val="180"/>
                        </a:spcBef>
                      </a:pPr>
                      <a:r>
                        <a:rPr sz="950" b="0" spc="-10" dirty="0">
                          <a:solidFill>
                            <a:srgbClr val="231F20"/>
                          </a:solidFill>
                          <a:latin typeface="Aktiv Grotesk Light"/>
                          <a:cs typeface="Aktiv Grotesk Light"/>
                        </a:rPr>
                        <a:t>Trees</a:t>
                      </a:r>
                      <a:endParaRPr sz="950">
                        <a:latin typeface="Aktiv Grotesk Light"/>
                        <a:cs typeface="Aktiv Grotesk Light"/>
                      </a:endParaRPr>
                    </a:p>
                  </a:txBody>
                  <a:tcPr marL="0" marR="0" marT="22860" marB="0"/>
                </a:tc>
                <a:tc>
                  <a:txBody>
                    <a:bodyPr/>
                    <a:lstStyle/>
                    <a:p>
                      <a:pPr marL="64769">
                        <a:lnSpc>
                          <a:spcPct val="100000"/>
                        </a:lnSpc>
                        <a:spcBef>
                          <a:spcPts val="180"/>
                        </a:spcBef>
                      </a:pPr>
                      <a:r>
                        <a:rPr sz="950" b="0" spc="-10" dirty="0">
                          <a:solidFill>
                            <a:srgbClr val="231F20"/>
                          </a:solidFill>
                          <a:latin typeface="Aktiv Grotesk Light"/>
                          <a:cs typeface="Aktiv Grotesk Light"/>
                        </a:rPr>
                        <a:t>Species</a:t>
                      </a:r>
                      <a:endParaRPr sz="950">
                        <a:latin typeface="Aktiv Grotesk Light"/>
                        <a:cs typeface="Aktiv Grotesk Light"/>
                      </a:endParaRPr>
                    </a:p>
                  </a:txBody>
                  <a:tcPr marL="0" marR="0" marT="22860" marB="0"/>
                </a:tc>
                <a:tc>
                  <a:txBody>
                    <a:bodyPr/>
                    <a:lstStyle/>
                    <a:p>
                      <a:pPr marL="68580">
                        <a:lnSpc>
                          <a:spcPct val="100000"/>
                        </a:lnSpc>
                        <a:spcBef>
                          <a:spcPts val="180"/>
                        </a:spcBef>
                      </a:pPr>
                      <a:r>
                        <a:rPr sz="950" b="0" spc="-25" dirty="0">
                          <a:solidFill>
                            <a:srgbClr val="231F20"/>
                          </a:solidFill>
                          <a:latin typeface="Aktiv Grotesk Light"/>
                          <a:cs typeface="Aktiv Grotesk Light"/>
                        </a:rPr>
                        <a:t>Exp</a:t>
                      </a:r>
                      <a:endParaRPr sz="950">
                        <a:latin typeface="Aktiv Grotesk Light"/>
                        <a:cs typeface="Aktiv Grotesk Light"/>
                      </a:endParaRPr>
                    </a:p>
                  </a:txBody>
                  <a:tcPr marL="0" marR="0" marT="22860" marB="0"/>
                </a:tc>
                <a:tc>
                  <a:txBody>
                    <a:bodyPr/>
                    <a:lstStyle/>
                    <a:p>
                      <a:pPr marL="172085">
                        <a:lnSpc>
                          <a:spcPct val="100000"/>
                        </a:lnSpc>
                        <a:spcBef>
                          <a:spcPts val="180"/>
                        </a:spcBef>
                      </a:pPr>
                      <a:r>
                        <a:rPr sz="950" b="0" spc="-25" dirty="0">
                          <a:solidFill>
                            <a:srgbClr val="231F20"/>
                          </a:solidFill>
                          <a:latin typeface="Aktiv Grotesk Light"/>
                          <a:cs typeface="Aktiv Grotesk Light"/>
                        </a:rPr>
                        <a:t>53</a:t>
                      </a:r>
                      <a:endParaRPr sz="950">
                        <a:latin typeface="Aktiv Grotesk Light"/>
                        <a:cs typeface="Aktiv Grotesk Light"/>
                      </a:endParaRPr>
                    </a:p>
                  </a:txBody>
                  <a:tcPr marL="0" marR="0" marT="22860" marB="0"/>
                </a:tc>
                <a:tc>
                  <a:txBody>
                    <a:bodyPr/>
                    <a:lstStyle/>
                    <a:p>
                      <a:pPr marL="41275" algn="ctr">
                        <a:lnSpc>
                          <a:spcPct val="100000"/>
                        </a:lnSpc>
                        <a:spcBef>
                          <a:spcPts val="180"/>
                        </a:spcBef>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22860" marB="0"/>
                </a:tc>
                <a:extLst>
                  <a:ext uri="{0D108BD9-81ED-4DB2-BD59-A6C34878D82A}">
                    <a16:rowId xmlns:a16="http://schemas.microsoft.com/office/drawing/2014/main" val="10004"/>
                  </a:ext>
                </a:extLst>
              </a:tr>
              <a:tr h="214629">
                <a:tc>
                  <a:txBody>
                    <a:bodyPr/>
                    <a:lstStyle/>
                    <a:p>
                      <a:pPr marL="147955">
                        <a:lnSpc>
                          <a:spcPct val="100000"/>
                        </a:lnSpc>
                        <a:spcBef>
                          <a:spcPts val="180"/>
                        </a:spcBef>
                      </a:pPr>
                      <a:r>
                        <a:rPr sz="950" b="0" spc="-10" dirty="0">
                          <a:solidFill>
                            <a:srgbClr val="231F20"/>
                          </a:solidFill>
                          <a:latin typeface="Aktiv Grotesk Light"/>
                          <a:cs typeface="Aktiv Grotesk Light"/>
                        </a:rPr>
                        <a:t>Fodder</a:t>
                      </a:r>
                      <a:endParaRPr sz="950">
                        <a:latin typeface="Aktiv Grotesk Light"/>
                        <a:cs typeface="Aktiv Grotesk Light"/>
                      </a:endParaRPr>
                    </a:p>
                  </a:txBody>
                  <a:tcPr marL="0" marR="0" marT="22860" marB="0"/>
                </a:tc>
                <a:tc>
                  <a:txBody>
                    <a:bodyPr/>
                    <a:lstStyle/>
                    <a:p>
                      <a:pPr marL="198755">
                        <a:lnSpc>
                          <a:spcPct val="100000"/>
                        </a:lnSpc>
                        <a:spcBef>
                          <a:spcPts val="180"/>
                        </a:spcBef>
                      </a:pPr>
                      <a:r>
                        <a:rPr sz="950" b="0" dirty="0">
                          <a:solidFill>
                            <a:srgbClr val="231F20"/>
                          </a:solidFill>
                          <a:latin typeface="Aktiv Grotesk Light"/>
                          <a:cs typeface="Aktiv Grotesk Light"/>
                        </a:rPr>
                        <a:t>Fodder</a:t>
                      </a:r>
                      <a:r>
                        <a:rPr sz="950" b="0" spc="220" dirty="0">
                          <a:solidFill>
                            <a:srgbClr val="231F20"/>
                          </a:solidFill>
                          <a:latin typeface="Aktiv Grotesk Light"/>
                          <a:cs typeface="Aktiv Grotesk Light"/>
                        </a:rPr>
                        <a:t> </a:t>
                      </a:r>
                      <a:r>
                        <a:rPr sz="950" b="0" spc="-10" dirty="0">
                          <a:solidFill>
                            <a:srgbClr val="231F20"/>
                          </a:solidFill>
                          <a:latin typeface="Aktiv Grotesk Light"/>
                          <a:cs typeface="Aktiv Grotesk Light"/>
                        </a:rPr>
                        <a:t>yield</a:t>
                      </a:r>
                      <a:endParaRPr sz="950">
                        <a:latin typeface="Aktiv Grotesk Light"/>
                        <a:cs typeface="Aktiv Grotesk Light"/>
                      </a:endParaRPr>
                    </a:p>
                  </a:txBody>
                  <a:tcPr marL="0" marR="0" marT="22860" marB="0"/>
                </a:tc>
                <a:tc>
                  <a:txBody>
                    <a:bodyPr/>
                    <a:lstStyle/>
                    <a:p>
                      <a:pPr marL="94615">
                        <a:lnSpc>
                          <a:spcPct val="100000"/>
                        </a:lnSpc>
                        <a:spcBef>
                          <a:spcPts val="180"/>
                        </a:spcBef>
                      </a:pPr>
                      <a:r>
                        <a:rPr sz="950" b="0" spc="-10" dirty="0">
                          <a:solidFill>
                            <a:srgbClr val="231F20"/>
                          </a:solidFill>
                          <a:latin typeface="Aktiv Grotesk Light"/>
                          <a:cs typeface="Aktiv Grotesk Light"/>
                        </a:rPr>
                        <a:t>Plants</a:t>
                      </a:r>
                      <a:endParaRPr sz="950">
                        <a:latin typeface="Aktiv Grotesk Light"/>
                        <a:cs typeface="Aktiv Grotesk Light"/>
                      </a:endParaRPr>
                    </a:p>
                  </a:txBody>
                  <a:tcPr marL="0" marR="0" marT="22860" marB="0"/>
                </a:tc>
                <a:tc>
                  <a:txBody>
                    <a:bodyPr/>
                    <a:lstStyle/>
                    <a:p>
                      <a:pPr marL="64769">
                        <a:lnSpc>
                          <a:spcPct val="100000"/>
                        </a:lnSpc>
                        <a:spcBef>
                          <a:spcPts val="180"/>
                        </a:spcBef>
                      </a:pPr>
                      <a:r>
                        <a:rPr sz="950" b="0" spc="-10" dirty="0">
                          <a:solidFill>
                            <a:srgbClr val="231F20"/>
                          </a:solidFill>
                          <a:latin typeface="Aktiv Grotesk Light"/>
                          <a:cs typeface="Aktiv Grotesk Light"/>
                        </a:rPr>
                        <a:t>Species</a:t>
                      </a:r>
                      <a:endParaRPr sz="950">
                        <a:latin typeface="Aktiv Grotesk Light"/>
                        <a:cs typeface="Aktiv Grotesk Light"/>
                      </a:endParaRPr>
                    </a:p>
                  </a:txBody>
                  <a:tcPr marL="0" marR="0" marT="22860" marB="0"/>
                </a:tc>
                <a:tc>
                  <a:txBody>
                    <a:bodyPr/>
                    <a:lstStyle/>
                    <a:p>
                      <a:pPr marL="68580">
                        <a:lnSpc>
                          <a:spcPct val="100000"/>
                        </a:lnSpc>
                        <a:spcBef>
                          <a:spcPts val="180"/>
                        </a:spcBef>
                      </a:pPr>
                      <a:r>
                        <a:rPr sz="950" b="0" spc="-25" dirty="0">
                          <a:solidFill>
                            <a:srgbClr val="231F20"/>
                          </a:solidFill>
                          <a:latin typeface="Aktiv Grotesk Light"/>
                          <a:cs typeface="Aktiv Grotesk Light"/>
                        </a:rPr>
                        <a:t>Exp</a:t>
                      </a:r>
                      <a:endParaRPr sz="950">
                        <a:latin typeface="Aktiv Grotesk Light"/>
                        <a:cs typeface="Aktiv Grotesk Light"/>
                      </a:endParaRPr>
                    </a:p>
                  </a:txBody>
                  <a:tcPr marL="0" marR="0" marT="22860" marB="0"/>
                </a:tc>
                <a:tc>
                  <a:txBody>
                    <a:bodyPr/>
                    <a:lstStyle/>
                    <a:p>
                      <a:pPr marL="172085">
                        <a:lnSpc>
                          <a:spcPct val="100000"/>
                        </a:lnSpc>
                        <a:spcBef>
                          <a:spcPts val="180"/>
                        </a:spcBef>
                      </a:pPr>
                      <a:r>
                        <a:rPr sz="950" b="0" spc="-25" dirty="0">
                          <a:solidFill>
                            <a:srgbClr val="231F20"/>
                          </a:solidFill>
                          <a:latin typeface="Aktiv Grotesk Light"/>
                          <a:cs typeface="Aktiv Grotesk Light"/>
                        </a:rPr>
                        <a:t>271</a:t>
                      </a:r>
                      <a:endParaRPr sz="950">
                        <a:latin typeface="Aktiv Grotesk Light"/>
                        <a:cs typeface="Aktiv Grotesk Light"/>
                      </a:endParaRPr>
                    </a:p>
                  </a:txBody>
                  <a:tcPr marL="0" marR="0" marT="22860" marB="0"/>
                </a:tc>
                <a:tc>
                  <a:txBody>
                    <a:bodyPr/>
                    <a:lstStyle/>
                    <a:p>
                      <a:pPr marL="41275" algn="ctr">
                        <a:lnSpc>
                          <a:spcPct val="100000"/>
                        </a:lnSpc>
                        <a:spcBef>
                          <a:spcPts val="180"/>
                        </a:spcBef>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22860" marB="0"/>
                </a:tc>
                <a:extLst>
                  <a:ext uri="{0D108BD9-81ED-4DB2-BD59-A6C34878D82A}">
                    <a16:rowId xmlns:a16="http://schemas.microsoft.com/office/drawing/2014/main" val="10005"/>
                  </a:ext>
                </a:extLst>
              </a:tr>
              <a:tr h="219075">
                <a:tc>
                  <a:txBody>
                    <a:bodyPr/>
                    <a:lstStyle/>
                    <a:p>
                      <a:pPr marL="55880">
                        <a:lnSpc>
                          <a:spcPct val="100000"/>
                        </a:lnSpc>
                        <a:spcBef>
                          <a:spcPts val="290"/>
                        </a:spcBef>
                      </a:pPr>
                      <a:r>
                        <a:rPr sz="900" b="0" spc="-10" dirty="0">
                          <a:solidFill>
                            <a:srgbClr val="231F20"/>
                          </a:solidFill>
                          <a:latin typeface="Aktiv Grotesk Medium"/>
                          <a:cs typeface="Aktiv Grotesk Medium"/>
                        </a:rPr>
                        <a:t>REGULATING</a:t>
                      </a:r>
                      <a:endParaRPr sz="900">
                        <a:latin typeface="Aktiv Grotesk Medium"/>
                        <a:cs typeface="Aktiv Grotesk Medium"/>
                      </a:endParaRPr>
                    </a:p>
                  </a:txBody>
                  <a:tcPr marL="0" marR="0" marT="36830" marB="0"/>
                </a:tc>
                <a:tc>
                  <a:txBody>
                    <a:bodyPr/>
                    <a:lstStyle/>
                    <a:p>
                      <a:pPr>
                        <a:lnSpc>
                          <a:spcPct val="100000"/>
                        </a:lnSpc>
                      </a:pPr>
                      <a:endParaRPr sz="900">
                        <a:latin typeface="Times New Roman"/>
                        <a:cs typeface="Times New Roman"/>
                      </a:endParaRPr>
                    </a:p>
                  </a:txBody>
                  <a:tcPr marL="0" marR="0" marT="0" marB="0"/>
                </a:tc>
                <a:tc>
                  <a:txBody>
                    <a:bodyPr/>
                    <a:lstStyle/>
                    <a:p>
                      <a:pPr>
                        <a:lnSpc>
                          <a:spcPct val="100000"/>
                        </a:lnSpc>
                      </a:pPr>
                      <a:endParaRPr sz="900">
                        <a:latin typeface="Times New Roman"/>
                        <a:cs typeface="Times New Roman"/>
                      </a:endParaRPr>
                    </a:p>
                  </a:txBody>
                  <a:tcPr marL="0" marR="0" marT="0" marB="0"/>
                </a:tc>
                <a:tc>
                  <a:txBody>
                    <a:bodyPr/>
                    <a:lstStyle/>
                    <a:p>
                      <a:pPr>
                        <a:lnSpc>
                          <a:spcPct val="100000"/>
                        </a:lnSpc>
                      </a:pPr>
                      <a:endParaRPr sz="900">
                        <a:latin typeface="Times New Roman"/>
                        <a:cs typeface="Times New Roman"/>
                      </a:endParaRPr>
                    </a:p>
                  </a:txBody>
                  <a:tcPr marL="0" marR="0" marT="0" marB="0"/>
                </a:tc>
                <a:tc>
                  <a:txBody>
                    <a:bodyPr/>
                    <a:lstStyle/>
                    <a:p>
                      <a:pPr>
                        <a:lnSpc>
                          <a:spcPct val="100000"/>
                        </a:lnSpc>
                      </a:pPr>
                      <a:endParaRPr sz="900">
                        <a:latin typeface="Times New Roman"/>
                        <a:cs typeface="Times New Roman"/>
                      </a:endParaRPr>
                    </a:p>
                  </a:txBody>
                  <a:tcPr marL="0" marR="0" marT="0" marB="0"/>
                </a:tc>
                <a:tc>
                  <a:txBody>
                    <a:bodyPr/>
                    <a:lstStyle/>
                    <a:p>
                      <a:pPr>
                        <a:lnSpc>
                          <a:spcPct val="100000"/>
                        </a:lnSpc>
                      </a:pPr>
                      <a:endParaRPr sz="900">
                        <a:latin typeface="Times New Roman"/>
                        <a:cs typeface="Times New Roman"/>
                      </a:endParaRPr>
                    </a:p>
                  </a:txBody>
                  <a:tcPr marL="0" marR="0" marT="0" marB="0"/>
                </a:tc>
                <a:tc>
                  <a:txBody>
                    <a:bodyPr/>
                    <a:lstStyle/>
                    <a:p>
                      <a:pPr>
                        <a:lnSpc>
                          <a:spcPct val="100000"/>
                        </a:lnSpc>
                      </a:pPr>
                      <a:endParaRPr sz="900">
                        <a:latin typeface="Times New Roman"/>
                        <a:cs typeface="Times New Roman"/>
                      </a:endParaRPr>
                    </a:p>
                  </a:txBody>
                  <a:tcPr marL="0" marR="0" marT="0" marB="0"/>
                </a:tc>
                <a:extLst>
                  <a:ext uri="{0D108BD9-81ED-4DB2-BD59-A6C34878D82A}">
                    <a16:rowId xmlns:a16="http://schemas.microsoft.com/office/drawing/2014/main" val="10006"/>
                  </a:ext>
                </a:extLst>
              </a:tr>
              <a:tr h="351790">
                <a:tc>
                  <a:txBody>
                    <a:bodyPr/>
                    <a:lstStyle/>
                    <a:p>
                      <a:pPr marL="147955">
                        <a:lnSpc>
                          <a:spcPct val="100000"/>
                        </a:lnSpc>
                        <a:spcBef>
                          <a:spcPts val="290"/>
                        </a:spcBef>
                      </a:pPr>
                      <a:r>
                        <a:rPr sz="950" b="0" spc="-10" dirty="0">
                          <a:solidFill>
                            <a:srgbClr val="231F20"/>
                          </a:solidFill>
                          <a:latin typeface="Aktiv Grotesk Light"/>
                          <a:cs typeface="Aktiv Grotesk Light"/>
                        </a:rPr>
                        <a:t>Biocontrol</a:t>
                      </a:r>
                      <a:endParaRPr sz="950">
                        <a:latin typeface="Aktiv Grotesk Light"/>
                        <a:cs typeface="Aktiv Grotesk Light"/>
                      </a:endParaRPr>
                    </a:p>
                  </a:txBody>
                  <a:tcPr marL="0" marR="0" marT="36830" marB="0"/>
                </a:tc>
                <a:tc>
                  <a:txBody>
                    <a:bodyPr/>
                    <a:lstStyle/>
                    <a:p>
                      <a:pPr marL="290830" marR="300990" indent="-92710">
                        <a:lnSpc>
                          <a:spcPts val="1090"/>
                        </a:lnSpc>
                        <a:spcBef>
                          <a:spcPts val="370"/>
                        </a:spcBef>
                      </a:pPr>
                      <a:r>
                        <a:rPr sz="950" b="0" dirty="0">
                          <a:solidFill>
                            <a:srgbClr val="231F20"/>
                          </a:solidFill>
                          <a:latin typeface="Aktiv Grotesk Light"/>
                          <a:cs typeface="Aktiv Grotesk Light"/>
                        </a:rPr>
                        <a:t>Control</a:t>
                      </a:r>
                      <a:r>
                        <a:rPr sz="950" b="0" spc="140" dirty="0">
                          <a:solidFill>
                            <a:srgbClr val="231F20"/>
                          </a:solidFill>
                          <a:latin typeface="Aktiv Grotesk Light"/>
                          <a:cs typeface="Aktiv Grotesk Light"/>
                        </a:rPr>
                        <a:t> </a:t>
                      </a:r>
                      <a:r>
                        <a:rPr sz="950" b="0" dirty="0">
                          <a:solidFill>
                            <a:srgbClr val="231F20"/>
                          </a:solidFill>
                          <a:latin typeface="Aktiv Grotesk Light"/>
                          <a:cs typeface="Aktiv Grotesk Light"/>
                        </a:rPr>
                        <a:t>of</a:t>
                      </a:r>
                      <a:r>
                        <a:rPr sz="950" b="0" spc="145" dirty="0">
                          <a:solidFill>
                            <a:srgbClr val="231F20"/>
                          </a:solidFill>
                          <a:latin typeface="Aktiv Grotesk Light"/>
                          <a:cs typeface="Aktiv Grotesk Light"/>
                        </a:rPr>
                        <a:t> </a:t>
                      </a:r>
                      <a:r>
                        <a:rPr sz="950" b="0" spc="-10" dirty="0">
                          <a:solidFill>
                            <a:srgbClr val="231F20"/>
                          </a:solidFill>
                          <a:latin typeface="Aktiv Grotesk Light"/>
                          <a:cs typeface="Aktiv Grotesk Light"/>
                        </a:rPr>
                        <a:t>herbivorous pests</a:t>
                      </a:r>
                      <a:endParaRPr sz="950">
                        <a:latin typeface="Aktiv Grotesk Light"/>
                        <a:cs typeface="Aktiv Grotesk Light"/>
                      </a:endParaRPr>
                    </a:p>
                  </a:txBody>
                  <a:tcPr marL="0" marR="0" marT="46990" marB="0"/>
                </a:tc>
                <a:tc>
                  <a:txBody>
                    <a:bodyPr/>
                    <a:lstStyle/>
                    <a:p>
                      <a:pPr marL="94615">
                        <a:lnSpc>
                          <a:spcPct val="100000"/>
                        </a:lnSpc>
                        <a:spcBef>
                          <a:spcPts val="290"/>
                        </a:spcBef>
                      </a:pPr>
                      <a:r>
                        <a:rPr sz="950" b="0" spc="-10" dirty="0">
                          <a:solidFill>
                            <a:srgbClr val="231F20"/>
                          </a:solidFill>
                          <a:latin typeface="Aktiv Grotesk Light"/>
                          <a:cs typeface="Aktiv Grotesk Light"/>
                        </a:rPr>
                        <a:t>Plants</a:t>
                      </a:r>
                      <a:endParaRPr sz="950">
                        <a:latin typeface="Aktiv Grotesk Light"/>
                        <a:cs typeface="Aktiv Grotesk Light"/>
                      </a:endParaRPr>
                    </a:p>
                  </a:txBody>
                  <a:tcPr marL="0" marR="0" marT="36830" marB="0"/>
                </a:tc>
                <a:tc>
                  <a:txBody>
                    <a:bodyPr/>
                    <a:lstStyle/>
                    <a:p>
                      <a:pPr marL="64769">
                        <a:lnSpc>
                          <a:spcPct val="100000"/>
                        </a:lnSpc>
                        <a:spcBef>
                          <a:spcPts val="290"/>
                        </a:spcBef>
                      </a:pPr>
                      <a:r>
                        <a:rPr sz="950" b="0" spc="-10" dirty="0">
                          <a:solidFill>
                            <a:srgbClr val="231F20"/>
                          </a:solidFill>
                          <a:latin typeface="Aktiv Grotesk Light"/>
                          <a:cs typeface="Aktiv Grotesk Light"/>
                        </a:rPr>
                        <a:t>Species</a:t>
                      </a:r>
                      <a:endParaRPr sz="950">
                        <a:latin typeface="Aktiv Grotesk Light"/>
                        <a:cs typeface="Aktiv Grotesk Light"/>
                      </a:endParaRPr>
                    </a:p>
                  </a:txBody>
                  <a:tcPr marL="0" marR="0" marT="36830" marB="0"/>
                </a:tc>
                <a:tc>
                  <a:txBody>
                    <a:bodyPr/>
                    <a:lstStyle/>
                    <a:p>
                      <a:pPr marL="68580" marR="414655">
                        <a:lnSpc>
                          <a:spcPts val="1090"/>
                        </a:lnSpc>
                        <a:spcBef>
                          <a:spcPts val="370"/>
                        </a:spcBef>
                      </a:pPr>
                      <a:r>
                        <a:rPr sz="950" b="0" spc="-25" dirty="0">
                          <a:solidFill>
                            <a:srgbClr val="231F20"/>
                          </a:solidFill>
                          <a:latin typeface="Aktiv Grotesk Light"/>
                          <a:cs typeface="Aktiv Grotesk Light"/>
                        </a:rPr>
                        <a:t>Obs</a:t>
                      </a:r>
                      <a:r>
                        <a:rPr sz="950" b="0" spc="500" dirty="0">
                          <a:solidFill>
                            <a:srgbClr val="231F20"/>
                          </a:solidFill>
                          <a:latin typeface="Aktiv Grotesk Light"/>
                          <a:cs typeface="Aktiv Grotesk Light"/>
                        </a:rPr>
                        <a:t> </a:t>
                      </a:r>
                      <a:r>
                        <a:rPr sz="950" b="0" spc="-25" dirty="0">
                          <a:solidFill>
                            <a:srgbClr val="231F20"/>
                          </a:solidFill>
                          <a:latin typeface="Aktiv Grotesk Light"/>
                          <a:cs typeface="Aktiv Grotesk Light"/>
                        </a:rPr>
                        <a:t>Exp</a:t>
                      </a:r>
                      <a:endParaRPr sz="950">
                        <a:latin typeface="Aktiv Grotesk Light"/>
                        <a:cs typeface="Aktiv Grotesk Light"/>
                      </a:endParaRPr>
                    </a:p>
                  </a:txBody>
                  <a:tcPr marL="0" marR="0" marT="46990" marB="0"/>
                </a:tc>
                <a:tc>
                  <a:txBody>
                    <a:bodyPr/>
                    <a:lstStyle/>
                    <a:p>
                      <a:pPr marL="172085">
                        <a:lnSpc>
                          <a:spcPts val="1115"/>
                        </a:lnSpc>
                        <a:spcBef>
                          <a:spcPts val="290"/>
                        </a:spcBef>
                      </a:pPr>
                      <a:r>
                        <a:rPr sz="950" b="0" spc="-25" dirty="0">
                          <a:solidFill>
                            <a:srgbClr val="231F20"/>
                          </a:solidFill>
                          <a:latin typeface="Aktiv Grotesk Light"/>
                          <a:cs typeface="Aktiv Grotesk Light"/>
                        </a:rPr>
                        <a:t>40</a:t>
                      </a:r>
                      <a:endParaRPr sz="950">
                        <a:latin typeface="Aktiv Grotesk Light"/>
                        <a:cs typeface="Aktiv Grotesk Light"/>
                      </a:endParaRPr>
                    </a:p>
                    <a:p>
                      <a:pPr marL="172085">
                        <a:lnSpc>
                          <a:spcPts val="1115"/>
                        </a:lnSpc>
                      </a:pPr>
                      <a:r>
                        <a:rPr sz="950" b="0" spc="-25" dirty="0">
                          <a:solidFill>
                            <a:srgbClr val="231F20"/>
                          </a:solidFill>
                          <a:latin typeface="Aktiv Grotesk Light"/>
                          <a:cs typeface="Aktiv Grotesk Light"/>
                        </a:rPr>
                        <a:t>100</a:t>
                      </a:r>
                      <a:endParaRPr sz="950">
                        <a:latin typeface="Aktiv Grotesk Light"/>
                        <a:cs typeface="Aktiv Grotesk Light"/>
                      </a:endParaRPr>
                    </a:p>
                  </a:txBody>
                  <a:tcPr marL="0" marR="0" marT="36830" marB="0"/>
                </a:tc>
                <a:tc>
                  <a:txBody>
                    <a:bodyPr/>
                    <a:lstStyle/>
                    <a:p>
                      <a:pPr marL="41275" algn="ctr">
                        <a:lnSpc>
                          <a:spcPts val="1115"/>
                        </a:lnSpc>
                        <a:spcBef>
                          <a:spcPts val="290"/>
                        </a:spcBef>
                      </a:pPr>
                      <a:r>
                        <a:rPr sz="950" b="0" spc="-50" dirty="0">
                          <a:solidFill>
                            <a:srgbClr val="231F20"/>
                          </a:solidFill>
                          <a:latin typeface="Aktiv Grotesk Light"/>
                          <a:cs typeface="Aktiv Grotesk Light"/>
                        </a:rPr>
                        <a:t>−</a:t>
                      </a:r>
                      <a:endParaRPr sz="950">
                        <a:latin typeface="Aktiv Grotesk Light"/>
                        <a:cs typeface="Aktiv Grotesk Light"/>
                      </a:endParaRPr>
                    </a:p>
                    <a:p>
                      <a:pPr marL="41275" algn="ctr">
                        <a:lnSpc>
                          <a:spcPts val="1115"/>
                        </a:lnSpc>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36830" marB="0"/>
                </a:tc>
                <a:extLst>
                  <a:ext uri="{0D108BD9-81ED-4DB2-BD59-A6C34878D82A}">
                    <a16:rowId xmlns:a16="http://schemas.microsoft.com/office/drawing/2014/main" val="10007"/>
                  </a:ext>
                </a:extLst>
              </a:tr>
              <a:tr h="337820">
                <a:tc>
                  <a:txBody>
                    <a:bodyPr/>
                    <a:lstStyle/>
                    <a:p>
                      <a:pPr>
                        <a:lnSpc>
                          <a:spcPct val="100000"/>
                        </a:lnSpc>
                      </a:pPr>
                      <a:endParaRPr sz="900">
                        <a:latin typeface="Times New Roman"/>
                        <a:cs typeface="Times New Roman"/>
                      </a:endParaRPr>
                    </a:p>
                  </a:txBody>
                  <a:tcPr marL="0" marR="0" marT="0" marB="0"/>
                </a:tc>
                <a:tc>
                  <a:txBody>
                    <a:bodyPr/>
                    <a:lstStyle/>
                    <a:p>
                      <a:pPr marL="290830" marR="300990" indent="-92710">
                        <a:lnSpc>
                          <a:spcPts val="1090"/>
                        </a:lnSpc>
                        <a:spcBef>
                          <a:spcPts val="259"/>
                        </a:spcBef>
                      </a:pPr>
                      <a:r>
                        <a:rPr sz="950" b="0" dirty="0">
                          <a:solidFill>
                            <a:srgbClr val="231F20"/>
                          </a:solidFill>
                          <a:latin typeface="Aktiv Grotesk Light"/>
                          <a:cs typeface="Aktiv Grotesk Light"/>
                        </a:rPr>
                        <a:t>Control</a:t>
                      </a:r>
                      <a:r>
                        <a:rPr sz="950" b="0" spc="140" dirty="0">
                          <a:solidFill>
                            <a:srgbClr val="231F20"/>
                          </a:solidFill>
                          <a:latin typeface="Aktiv Grotesk Light"/>
                          <a:cs typeface="Aktiv Grotesk Light"/>
                        </a:rPr>
                        <a:t> </a:t>
                      </a:r>
                      <a:r>
                        <a:rPr sz="950" b="0" dirty="0">
                          <a:solidFill>
                            <a:srgbClr val="231F20"/>
                          </a:solidFill>
                          <a:latin typeface="Aktiv Grotesk Light"/>
                          <a:cs typeface="Aktiv Grotesk Light"/>
                        </a:rPr>
                        <a:t>of</a:t>
                      </a:r>
                      <a:r>
                        <a:rPr sz="950" b="0" spc="145" dirty="0">
                          <a:solidFill>
                            <a:srgbClr val="231F20"/>
                          </a:solidFill>
                          <a:latin typeface="Aktiv Grotesk Light"/>
                          <a:cs typeface="Aktiv Grotesk Light"/>
                        </a:rPr>
                        <a:t> </a:t>
                      </a:r>
                      <a:r>
                        <a:rPr sz="950" b="0" spc="-10" dirty="0">
                          <a:solidFill>
                            <a:srgbClr val="231F20"/>
                          </a:solidFill>
                          <a:latin typeface="Aktiv Grotesk Light"/>
                          <a:cs typeface="Aktiv Grotesk Light"/>
                        </a:rPr>
                        <a:t>herbivorous pests</a:t>
                      </a:r>
                      <a:endParaRPr sz="950">
                        <a:latin typeface="Aktiv Grotesk Light"/>
                        <a:cs typeface="Aktiv Grotesk Light"/>
                      </a:endParaRPr>
                    </a:p>
                  </a:txBody>
                  <a:tcPr marL="0" marR="0" marT="33019" marB="0"/>
                </a:tc>
                <a:tc>
                  <a:txBody>
                    <a:bodyPr/>
                    <a:lstStyle/>
                    <a:p>
                      <a:pPr marL="186690" marR="57150" indent="-92710">
                        <a:lnSpc>
                          <a:spcPts val="1090"/>
                        </a:lnSpc>
                        <a:spcBef>
                          <a:spcPts val="259"/>
                        </a:spcBef>
                      </a:pPr>
                      <a:r>
                        <a:rPr sz="950" b="0" spc="10" dirty="0">
                          <a:solidFill>
                            <a:srgbClr val="231F20"/>
                          </a:solidFill>
                          <a:latin typeface="Aktiv Grotesk Light"/>
                          <a:cs typeface="Aktiv Grotesk Light"/>
                        </a:rPr>
                        <a:t>Natural</a:t>
                      </a:r>
                      <a:r>
                        <a:rPr sz="950" b="0" spc="170" dirty="0">
                          <a:solidFill>
                            <a:srgbClr val="231F20"/>
                          </a:solidFill>
                          <a:latin typeface="Aktiv Grotesk Light"/>
                          <a:cs typeface="Aktiv Grotesk Light"/>
                        </a:rPr>
                        <a:t> </a:t>
                      </a:r>
                      <a:r>
                        <a:rPr sz="950" b="0" spc="10" dirty="0">
                          <a:solidFill>
                            <a:srgbClr val="231F20"/>
                          </a:solidFill>
                          <a:latin typeface="Aktiv Grotesk Light"/>
                          <a:cs typeface="Aktiv Grotesk Light"/>
                        </a:rPr>
                        <a:t>enemies</a:t>
                      </a:r>
                      <a:r>
                        <a:rPr sz="950" b="0" spc="170" dirty="0">
                          <a:solidFill>
                            <a:srgbClr val="231F20"/>
                          </a:solidFill>
                          <a:latin typeface="Aktiv Grotesk Light"/>
                          <a:cs typeface="Aktiv Grotesk Light"/>
                        </a:rPr>
                        <a:t> </a:t>
                      </a:r>
                      <a:r>
                        <a:rPr sz="950" b="0" spc="-10" dirty="0">
                          <a:solidFill>
                            <a:srgbClr val="231F20"/>
                          </a:solidFill>
                          <a:latin typeface="Aktiv Grotesk Light"/>
                          <a:cs typeface="Aktiv Grotesk Light"/>
                        </a:rPr>
                        <a:t>(predators, </a:t>
                      </a:r>
                      <a:r>
                        <a:rPr sz="950" b="0" spc="10" dirty="0">
                          <a:solidFill>
                            <a:srgbClr val="231F20"/>
                          </a:solidFill>
                          <a:latin typeface="Aktiv Grotesk Light"/>
                          <a:cs typeface="Aktiv Grotesk Light"/>
                        </a:rPr>
                        <a:t>parasitoids,</a:t>
                      </a:r>
                      <a:r>
                        <a:rPr sz="950" b="0" spc="210" dirty="0">
                          <a:solidFill>
                            <a:srgbClr val="231F20"/>
                          </a:solidFill>
                          <a:latin typeface="Aktiv Grotesk Light"/>
                          <a:cs typeface="Aktiv Grotesk Light"/>
                        </a:rPr>
                        <a:t> </a:t>
                      </a:r>
                      <a:r>
                        <a:rPr sz="950" b="0" spc="-10" dirty="0">
                          <a:solidFill>
                            <a:srgbClr val="231F20"/>
                          </a:solidFill>
                          <a:latin typeface="Aktiv Grotesk Light"/>
                          <a:cs typeface="Aktiv Grotesk Light"/>
                        </a:rPr>
                        <a:t>pathogens)</a:t>
                      </a:r>
                      <a:endParaRPr sz="950">
                        <a:latin typeface="Aktiv Grotesk Light"/>
                        <a:cs typeface="Aktiv Grotesk Light"/>
                      </a:endParaRPr>
                    </a:p>
                  </a:txBody>
                  <a:tcPr marL="0" marR="0" marT="33019" marB="0"/>
                </a:tc>
                <a:tc>
                  <a:txBody>
                    <a:bodyPr/>
                    <a:lstStyle/>
                    <a:p>
                      <a:pPr marL="64769" marR="198755">
                        <a:lnSpc>
                          <a:spcPts val="1090"/>
                        </a:lnSpc>
                        <a:spcBef>
                          <a:spcPts val="259"/>
                        </a:spcBef>
                      </a:pPr>
                      <a:r>
                        <a:rPr sz="950" b="0" spc="-10" dirty="0">
                          <a:solidFill>
                            <a:srgbClr val="231F20"/>
                          </a:solidFill>
                          <a:latin typeface="Aktiv Grotesk Light"/>
                          <a:cs typeface="Aktiv Grotesk Light"/>
                        </a:rPr>
                        <a:t>Species Species/trait</a:t>
                      </a:r>
                      <a:endParaRPr sz="950">
                        <a:latin typeface="Aktiv Grotesk Light"/>
                        <a:cs typeface="Aktiv Grotesk Light"/>
                      </a:endParaRPr>
                    </a:p>
                  </a:txBody>
                  <a:tcPr marL="0" marR="0" marT="33019" marB="0"/>
                </a:tc>
                <a:tc>
                  <a:txBody>
                    <a:bodyPr/>
                    <a:lstStyle/>
                    <a:p>
                      <a:pPr marL="68580" marR="164465">
                        <a:lnSpc>
                          <a:spcPts val="1090"/>
                        </a:lnSpc>
                        <a:spcBef>
                          <a:spcPts val="259"/>
                        </a:spcBef>
                      </a:pPr>
                      <a:r>
                        <a:rPr sz="950" b="0" spc="-10" dirty="0">
                          <a:solidFill>
                            <a:srgbClr val="231F20"/>
                          </a:solidFill>
                          <a:latin typeface="Aktiv Grotesk Light"/>
                          <a:cs typeface="Aktiv Grotesk Light"/>
                        </a:rPr>
                        <a:t>Exp/Obs </a:t>
                      </a:r>
                      <a:r>
                        <a:rPr sz="950" b="0" spc="-25" dirty="0">
                          <a:solidFill>
                            <a:srgbClr val="231F20"/>
                          </a:solidFill>
                          <a:latin typeface="Aktiv Grotesk Light"/>
                          <a:cs typeface="Aktiv Grotesk Light"/>
                        </a:rPr>
                        <a:t>Obs</a:t>
                      </a:r>
                      <a:endParaRPr sz="950">
                        <a:latin typeface="Aktiv Grotesk Light"/>
                        <a:cs typeface="Aktiv Grotesk Light"/>
                      </a:endParaRPr>
                    </a:p>
                  </a:txBody>
                  <a:tcPr marL="0" marR="0" marT="33019" marB="0"/>
                </a:tc>
                <a:tc>
                  <a:txBody>
                    <a:bodyPr/>
                    <a:lstStyle/>
                    <a:p>
                      <a:pPr marL="172085">
                        <a:lnSpc>
                          <a:spcPts val="1115"/>
                        </a:lnSpc>
                        <a:spcBef>
                          <a:spcPts val="180"/>
                        </a:spcBef>
                      </a:pPr>
                      <a:r>
                        <a:rPr sz="950" b="0" spc="-25" dirty="0">
                          <a:solidFill>
                            <a:srgbClr val="231F20"/>
                          </a:solidFill>
                          <a:latin typeface="Aktiv Grotesk Light"/>
                          <a:cs typeface="Aktiv Grotesk Light"/>
                        </a:rPr>
                        <a:t>266</a:t>
                      </a:r>
                      <a:endParaRPr sz="950">
                        <a:latin typeface="Aktiv Grotesk Light"/>
                        <a:cs typeface="Aktiv Grotesk Light"/>
                      </a:endParaRPr>
                    </a:p>
                    <a:p>
                      <a:pPr marL="172085">
                        <a:lnSpc>
                          <a:spcPts val="1115"/>
                        </a:lnSpc>
                      </a:pPr>
                      <a:r>
                        <a:rPr sz="950" b="0" spc="-25" dirty="0">
                          <a:solidFill>
                            <a:srgbClr val="231F20"/>
                          </a:solidFill>
                          <a:latin typeface="Aktiv Grotesk Light"/>
                          <a:cs typeface="Aktiv Grotesk Light"/>
                        </a:rPr>
                        <a:t>18</a:t>
                      </a:r>
                      <a:endParaRPr sz="950">
                        <a:latin typeface="Aktiv Grotesk Light"/>
                        <a:cs typeface="Aktiv Grotesk Light"/>
                      </a:endParaRPr>
                    </a:p>
                  </a:txBody>
                  <a:tcPr marL="0" marR="0" marT="22860" marB="0"/>
                </a:tc>
                <a:tc>
                  <a:txBody>
                    <a:bodyPr/>
                    <a:lstStyle/>
                    <a:p>
                      <a:pPr marL="41275" algn="ctr">
                        <a:lnSpc>
                          <a:spcPts val="1115"/>
                        </a:lnSpc>
                        <a:spcBef>
                          <a:spcPts val="180"/>
                        </a:spcBef>
                      </a:pPr>
                      <a:r>
                        <a:rPr sz="950" b="0" spc="-50" dirty="0">
                          <a:solidFill>
                            <a:srgbClr val="231F20"/>
                          </a:solidFill>
                          <a:latin typeface="Aktiv Grotesk Light"/>
                          <a:cs typeface="Aktiv Grotesk Light"/>
                        </a:rPr>
                        <a:t>−</a:t>
                      </a:r>
                      <a:endParaRPr sz="950">
                        <a:latin typeface="Aktiv Grotesk Light"/>
                        <a:cs typeface="Aktiv Grotesk Light"/>
                      </a:endParaRPr>
                    </a:p>
                    <a:p>
                      <a:pPr marL="41275" algn="ctr">
                        <a:lnSpc>
                          <a:spcPts val="1115"/>
                        </a:lnSpc>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22860" marB="0"/>
                </a:tc>
                <a:extLst>
                  <a:ext uri="{0D108BD9-81ED-4DB2-BD59-A6C34878D82A}">
                    <a16:rowId xmlns:a16="http://schemas.microsoft.com/office/drawing/2014/main" val="10008"/>
                  </a:ext>
                </a:extLst>
              </a:tr>
              <a:tr h="337820">
                <a:tc>
                  <a:txBody>
                    <a:bodyPr/>
                    <a:lstStyle/>
                    <a:p>
                      <a:pPr>
                        <a:lnSpc>
                          <a:spcPct val="100000"/>
                        </a:lnSpc>
                      </a:pPr>
                      <a:endParaRPr sz="900">
                        <a:latin typeface="Times New Roman"/>
                        <a:cs typeface="Times New Roman"/>
                      </a:endParaRPr>
                    </a:p>
                  </a:txBody>
                  <a:tcPr marL="0" marR="0" marT="0" marB="0"/>
                </a:tc>
                <a:tc>
                  <a:txBody>
                    <a:bodyPr/>
                    <a:lstStyle/>
                    <a:p>
                      <a:pPr marL="290830" marR="490220" indent="-92710">
                        <a:lnSpc>
                          <a:spcPts val="1090"/>
                        </a:lnSpc>
                        <a:spcBef>
                          <a:spcPts val="259"/>
                        </a:spcBef>
                      </a:pPr>
                      <a:r>
                        <a:rPr sz="950" b="0" spc="10" dirty="0">
                          <a:solidFill>
                            <a:srgbClr val="231F20"/>
                          </a:solidFill>
                          <a:latin typeface="Aktiv Grotesk Light"/>
                          <a:cs typeface="Aktiv Grotesk Light"/>
                        </a:rPr>
                        <a:t>Resistance</a:t>
                      </a:r>
                      <a:r>
                        <a:rPr sz="950" b="0" spc="135" dirty="0">
                          <a:solidFill>
                            <a:srgbClr val="231F20"/>
                          </a:solidFill>
                          <a:latin typeface="Aktiv Grotesk Light"/>
                          <a:cs typeface="Aktiv Grotesk Light"/>
                        </a:rPr>
                        <a:t> </a:t>
                      </a:r>
                      <a:r>
                        <a:rPr sz="950" b="0" spc="10" dirty="0">
                          <a:solidFill>
                            <a:srgbClr val="231F20"/>
                          </a:solidFill>
                          <a:latin typeface="Aktiv Grotesk Light"/>
                          <a:cs typeface="Aktiv Grotesk Light"/>
                        </a:rPr>
                        <a:t>to</a:t>
                      </a:r>
                      <a:r>
                        <a:rPr sz="950" b="0" spc="140" dirty="0">
                          <a:solidFill>
                            <a:srgbClr val="231F20"/>
                          </a:solidFill>
                          <a:latin typeface="Aktiv Grotesk Light"/>
                          <a:cs typeface="Aktiv Grotesk Light"/>
                        </a:rPr>
                        <a:t> </a:t>
                      </a:r>
                      <a:r>
                        <a:rPr sz="950" b="0" spc="-10" dirty="0">
                          <a:solidFill>
                            <a:srgbClr val="231F20"/>
                          </a:solidFill>
                          <a:latin typeface="Aktiv Grotesk Light"/>
                          <a:cs typeface="Aktiv Grotesk Light"/>
                        </a:rPr>
                        <a:t>plant invasion</a:t>
                      </a:r>
                      <a:endParaRPr sz="950">
                        <a:latin typeface="Aktiv Grotesk Light"/>
                        <a:cs typeface="Aktiv Grotesk Light"/>
                      </a:endParaRPr>
                    </a:p>
                  </a:txBody>
                  <a:tcPr marL="0" marR="0" marT="33019" marB="0"/>
                </a:tc>
                <a:tc>
                  <a:txBody>
                    <a:bodyPr/>
                    <a:lstStyle/>
                    <a:p>
                      <a:pPr marL="94615">
                        <a:lnSpc>
                          <a:spcPct val="100000"/>
                        </a:lnSpc>
                        <a:spcBef>
                          <a:spcPts val="180"/>
                        </a:spcBef>
                      </a:pPr>
                      <a:r>
                        <a:rPr sz="950" b="0" spc="-10" dirty="0">
                          <a:solidFill>
                            <a:srgbClr val="231F20"/>
                          </a:solidFill>
                          <a:latin typeface="Aktiv Grotesk Light"/>
                          <a:cs typeface="Aktiv Grotesk Light"/>
                        </a:rPr>
                        <a:t>Plants</a:t>
                      </a:r>
                      <a:endParaRPr sz="950">
                        <a:latin typeface="Aktiv Grotesk Light"/>
                        <a:cs typeface="Aktiv Grotesk Light"/>
                      </a:endParaRPr>
                    </a:p>
                  </a:txBody>
                  <a:tcPr marL="0" marR="0" marT="22860" marB="0"/>
                </a:tc>
                <a:tc>
                  <a:txBody>
                    <a:bodyPr/>
                    <a:lstStyle/>
                    <a:p>
                      <a:pPr marL="64769">
                        <a:lnSpc>
                          <a:spcPct val="100000"/>
                        </a:lnSpc>
                        <a:spcBef>
                          <a:spcPts val="180"/>
                        </a:spcBef>
                      </a:pPr>
                      <a:r>
                        <a:rPr sz="950" b="0" spc="-10" dirty="0">
                          <a:solidFill>
                            <a:srgbClr val="231F20"/>
                          </a:solidFill>
                          <a:latin typeface="Aktiv Grotesk Light"/>
                          <a:cs typeface="Aktiv Grotesk Light"/>
                        </a:rPr>
                        <a:t>Species</a:t>
                      </a:r>
                      <a:endParaRPr sz="950">
                        <a:latin typeface="Aktiv Grotesk Light"/>
                        <a:cs typeface="Aktiv Grotesk Light"/>
                      </a:endParaRPr>
                    </a:p>
                  </a:txBody>
                  <a:tcPr marL="0" marR="0" marT="22860" marB="0"/>
                </a:tc>
                <a:tc>
                  <a:txBody>
                    <a:bodyPr/>
                    <a:lstStyle/>
                    <a:p>
                      <a:pPr marL="68580">
                        <a:lnSpc>
                          <a:spcPct val="100000"/>
                        </a:lnSpc>
                        <a:spcBef>
                          <a:spcPts val="180"/>
                        </a:spcBef>
                      </a:pPr>
                      <a:r>
                        <a:rPr sz="950" b="0" spc="-25" dirty="0">
                          <a:solidFill>
                            <a:srgbClr val="231F20"/>
                          </a:solidFill>
                          <a:latin typeface="Aktiv Grotesk Light"/>
                          <a:cs typeface="Aktiv Grotesk Light"/>
                        </a:rPr>
                        <a:t>Exp</a:t>
                      </a:r>
                      <a:endParaRPr sz="950">
                        <a:latin typeface="Aktiv Grotesk Light"/>
                        <a:cs typeface="Aktiv Grotesk Light"/>
                      </a:endParaRPr>
                    </a:p>
                  </a:txBody>
                  <a:tcPr marL="0" marR="0" marT="22860" marB="0"/>
                </a:tc>
                <a:tc>
                  <a:txBody>
                    <a:bodyPr/>
                    <a:lstStyle/>
                    <a:p>
                      <a:pPr marL="172085">
                        <a:lnSpc>
                          <a:spcPct val="100000"/>
                        </a:lnSpc>
                        <a:spcBef>
                          <a:spcPts val="180"/>
                        </a:spcBef>
                      </a:pPr>
                      <a:r>
                        <a:rPr sz="950" b="0" spc="-25" dirty="0">
                          <a:solidFill>
                            <a:srgbClr val="231F20"/>
                          </a:solidFill>
                          <a:latin typeface="Aktiv Grotesk Light"/>
                          <a:cs typeface="Aktiv Grotesk Light"/>
                        </a:rPr>
                        <a:t>120</a:t>
                      </a:r>
                      <a:endParaRPr sz="950">
                        <a:latin typeface="Aktiv Grotesk Light"/>
                        <a:cs typeface="Aktiv Grotesk Light"/>
                      </a:endParaRPr>
                    </a:p>
                  </a:txBody>
                  <a:tcPr marL="0" marR="0" marT="22860" marB="0"/>
                </a:tc>
                <a:tc>
                  <a:txBody>
                    <a:bodyPr/>
                    <a:lstStyle/>
                    <a:p>
                      <a:pPr marL="41275" algn="ctr">
                        <a:lnSpc>
                          <a:spcPct val="100000"/>
                        </a:lnSpc>
                        <a:spcBef>
                          <a:spcPts val="180"/>
                        </a:spcBef>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22860" marB="0"/>
                </a:tc>
                <a:extLst>
                  <a:ext uri="{0D108BD9-81ED-4DB2-BD59-A6C34878D82A}">
                    <a16:rowId xmlns:a16="http://schemas.microsoft.com/office/drawing/2014/main" val="10009"/>
                  </a:ext>
                </a:extLst>
              </a:tr>
              <a:tr h="337820">
                <a:tc>
                  <a:txBody>
                    <a:bodyPr/>
                    <a:lstStyle/>
                    <a:p>
                      <a:pPr>
                        <a:lnSpc>
                          <a:spcPct val="100000"/>
                        </a:lnSpc>
                      </a:pPr>
                      <a:endParaRPr sz="900">
                        <a:latin typeface="Times New Roman"/>
                        <a:cs typeface="Times New Roman"/>
                      </a:endParaRPr>
                    </a:p>
                  </a:txBody>
                  <a:tcPr marL="0" marR="0" marT="0" marB="0"/>
                </a:tc>
                <a:tc>
                  <a:txBody>
                    <a:bodyPr/>
                    <a:lstStyle/>
                    <a:p>
                      <a:pPr marL="290830" marR="466090" indent="-92710">
                        <a:lnSpc>
                          <a:spcPts val="1090"/>
                        </a:lnSpc>
                        <a:spcBef>
                          <a:spcPts val="259"/>
                        </a:spcBef>
                      </a:pPr>
                      <a:r>
                        <a:rPr sz="950" b="0" spc="10" dirty="0">
                          <a:solidFill>
                            <a:srgbClr val="231F20"/>
                          </a:solidFill>
                          <a:latin typeface="Aktiv Grotesk Light"/>
                          <a:cs typeface="Aktiv Grotesk Light"/>
                        </a:rPr>
                        <a:t>Disease</a:t>
                      </a:r>
                      <a:r>
                        <a:rPr sz="950" b="0" spc="175" dirty="0">
                          <a:solidFill>
                            <a:srgbClr val="231F20"/>
                          </a:solidFill>
                          <a:latin typeface="Aktiv Grotesk Light"/>
                          <a:cs typeface="Aktiv Grotesk Light"/>
                        </a:rPr>
                        <a:t> </a:t>
                      </a:r>
                      <a:r>
                        <a:rPr sz="950" b="0" spc="-10" dirty="0">
                          <a:solidFill>
                            <a:srgbClr val="231F20"/>
                          </a:solidFill>
                          <a:latin typeface="Aktiv Grotesk Light"/>
                          <a:cs typeface="Aktiv Grotesk Light"/>
                        </a:rPr>
                        <a:t>prevalence </a:t>
                      </a:r>
                      <a:r>
                        <a:rPr sz="950" b="0" dirty="0">
                          <a:solidFill>
                            <a:srgbClr val="231F20"/>
                          </a:solidFill>
                          <a:latin typeface="Aktiv Grotesk Light"/>
                          <a:cs typeface="Aktiv Grotesk Light"/>
                        </a:rPr>
                        <a:t>(on</a:t>
                      </a:r>
                      <a:r>
                        <a:rPr sz="950" b="0" spc="110" dirty="0">
                          <a:solidFill>
                            <a:srgbClr val="231F20"/>
                          </a:solidFill>
                          <a:latin typeface="Aktiv Grotesk Light"/>
                          <a:cs typeface="Aktiv Grotesk Light"/>
                        </a:rPr>
                        <a:t> </a:t>
                      </a:r>
                      <a:r>
                        <a:rPr sz="950" b="0" spc="-10" dirty="0">
                          <a:solidFill>
                            <a:srgbClr val="231F20"/>
                          </a:solidFill>
                          <a:latin typeface="Aktiv Grotesk Light"/>
                          <a:cs typeface="Aktiv Grotesk Light"/>
                        </a:rPr>
                        <a:t>plants)</a:t>
                      </a:r>
                      <a:endParaRPr sz="950">
                        <a:latin typeface="Aktiv Grotesk Light"/>
                        <a:cs typeface="Aktiv Grotesk Light"/>
                      </a:endParaRPr>
                    </a:p>
                  </a:txBody>
                  <a:tcPr marL="0" marR="0" marT="33019" marB="0"/>
                </a:tc>
                <a:tc>
                  <a:txBody>
                    <a:bodyPr/>
                    <a:lstStyle/>
                    <a:p>
                      <a:pPr marL="94615">
                        <a:lnSpc>
                          <a:spcPct val="100000"/>
                        </a:lnSpc>
                        <a:spcBef>
                          <a:spcPts val="180"/>
                        </a:spcBef>
                      </a:pPr>
                      <a:r>
                        <a:rPr sz="950" b="0" spc="-10" dirty="0">
                          <a:solidFill>
                            <a:srgbClr val="231F20"/>
                          </a:solidFill>
                          <a:latin typeface="Aktiv Grotesk Light"/>
                          <a:cs typeface="Aktiv Grotesk Light"/>
                        </a:rPr>
                        <a:t>Plants</a:t>
                      </a:r>
                      <a:endParaRPr sz="950">
                        <a:latin typeface="Aktiv Grotesk Light"/>
                        <a:cs typeface="Aktiv Grotesk Light"/>
                      </a:endParaRPr>
                    </a:p>
                  </a:txBody>
                  <a:tcPr marL="0" marR="0" marT="22860" marB="0"/>
                </a:tc>
                <a:tc>
                  <a:txBody>
                    <a:bodyPr/>
                    <a:lstStyle/>
                    <a:p>
                      <a:pPr marL="64769">
                        <a:lnSpc>
                          <a:spcPct val="100000"/>
                        </a:lnSpc>
                        <a:spcBef>
                          <a:spcPts val="180"/>
                        </a:spcBef>
                      </a:pPr>
                      <a:r>
                        <a:rPr sz="950" b="0" spc="-10" dirty="0">
                          <a:solidFill>
                            <a:srgbClr val="231F20"/>
                          </a:solidFill>
                          <a:latin typeface="Aktiv Grotesk Light"/>
                          <a:cs typeface="Aktiv Grotesk Light"/>
                        </a:rPr>
                        <a:t>Species</a:t>
                      </a:r>
                      <a:endParaRPr sz="950">
                        <a:latin typeface="Aktiv Grotesk Light"/>
                        <a:cs typeface="Aktiv Grotesk Light"/>
                      </a:endParaRPr>
                    </a:p>
                  </a:txBody>
                  <a:tcPr marL="0" marR="0" marT="22860" marB="0"/>
                </a:tc>
                <a:tc>
                  <a:txBody>
                    <a:bodyPr/>
                    <a:lstStyle/>
                    <a:p>
                      <a:pPr marL="68580">
                        <a:lnSpc>
                          <a:spcPct val="100000"/>
                        </a:lnSpc>
                        <a:spcBef>
                          <a:spcPts val="180"/>
                        </a:spcBef>
                      </a:pPr>
                      <a:r>
                        <a:rPr sz="950" b="0" spc="-25" dirty="0">
                          <a:solidFill>
                            <a:srgbClr val="231F20"/>
                          </a:solidFill>
                          <a:latin typeface="Aktiv Grotesk Light"/>
                          <a:cs typeface="Aktiv Grotesk Light"/>
                        </a:rPr>
                        <a:t>Exp</a:t>
                      </a:r>
                      <a:endParaRPr sz="950">
                        <a:latin typeface="Aktiv Grotesk Light"/>
                        <a:cs typeface="Aktiv Grotesk Light"/>
                      </a:endParaRPr>
                    </a:p>
                  </a:txBody>
                  <a:tcPr marL="0" marR="0" marT="22860" marB="0"/>
                </a:tc>
                <a:tc>
                  <a:txBody>
                    <a:bodyPr/>
                    <a:lstStyle/>
                    <a:p>
                      <a:pPr marL="172085">
                        <a:lnSpc>
                          <a:spcPct val="100000"/>
                        </a:lnSpc>
                        <a:spcBef>
                          <a:spcPts val="180"/>
                        </a:spcBef>
                      </a:pPr>
                      <a:r>
                        <a:rPr sz="950" b="0" spc="-25" dirty="0">
                          <a:solidFill>
                            <a:srgbClr val="231F20"/>
                          </a:solidFill>
                          <a:latin typeface="Aktiv Grotesk Light"/>
                          <a:cs typeface="Aktiv Grotesk Light"/>
                        </a:rPr>
                        <a:t>107</a:t>
                      </a:r>
                      <a:endParaRPr sz="950">
                        <a:latin typeface="Aktiv Grotesk Light"/>
                        <a:cs typeface="Aktiv Grotesk Light"/>
                      </a:endParaRPr>
                    </a:p>
                  </a:txBody>
                  <a:tcPr marL="0" marR="0" marT="22860" marB="0"/>
                </a:tc>
                <a:tc>
                  <a:txBody>
                    <a:bodyPr/>
                    <a:lstStyle/>
                    <a:p>
                      <a:pPr marL="41275" algn="ctr">
                        <a:lnSpc>
                          <a:spcPct val="100000"/>
                        </a:lnSpc>
                        <a:spcBef>
                          <a:spcPts val="180"/>
                        </a:spcBef>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22860" marB="0"/>
                </a:tc>
                <a:extLst>
                  <a:ext uri="{0D108BD9-81ED-4DB2-BD59-A6C34878D82A}">
                    <a16:rowId xmlns:a16="http://schemas.microsoft.com/office/drawing/2014/main" val="10010"/>
                  </a:ext>
                </a:extLst>
              </a:tr>
              <a:tr h="199390">
                <a:tc>
                  <a:txBody>
                    <a:bodyPr/>
                    <a:lstStyle/>
                    <a:p>
                      <a:pPr marL="147955">
                        <a:lnSpc>
                          <a:spcPct val="100000"/>
                        </a:lnSpc>
                        <a:spcBef>
                          <a:spcPts val="180"/>
                        </a:spcBef>
                      </a:pPr>
                      <a:r>
                        <a:rPr sz="950" b="0" spc="-10" dirty="0">
                          <a:solidFill>
                            <a:srgbClr val="231F20"/>
                          </a:solidFill>
                          <a:latin typeface="Aktiv Grotesk Light"/>
                          <a:cs typeface="Aktiv Grotesk Light"/>
                        </a:rPr>
                        <a:t>Climate</a:t>
                      </a:r>
                      <a:endParaRPr sz="950">
                        <a:latin typeface="Aktiv Grotesk Light"/>
                        <a:cs typeface="Aktiv Grotesk Light"/>
                      </a:endParaRPr>
                    </a:p>
                  </a:txBody>
                  <a:tcPr marL="0" marR="0" marT="22860" marB="0"/>
                </a:tc>
                <a:tc>
                  <a:txBody>
                    <a:bodyPr/>
                    <a:lstStyle/>
                    <a:p>
                      <a:pPr marL="198755">
                        <a:lnSpc>
                          <a:spcPct val="100000"/>
                        </a:lnSpc>
                        <a:spcBef>
                          <a:spcPts val="180"/>
                        </a:spcBef>
                      </a:pPr>
                      <a:r>
                        <a:rPr sz="950" b="0" dirty="0">
                          <a:solidFill>
                            <a:srgbClr val="231F20"/>
                          </a:solidFill>
                          <a:latin typeface="Aktiv Grotesk Light"/>
                          <a:cs typeface="Aktiv Grotesk Light"/>
                        </a:rPr>
                        <a:t>Carbon</a:t>
                      </a:r>
                      <a:r>
                        <a:rPr sz="950" b="0" spc="225" dirty="0">
                          <a:solidFill>
                            <a:srgbClr val="231F20"/>
                          </a:solidFill>
                          <a:latin typeface="Aktiv Grotesk Light"/>
                          <a:cs typeface="Aktiv Grotesk Light"/>
                        </a:rPr>
                        <a:t> </a:t>
                      </a:r>
                      <a:r>
                        <a:rPr sz="950" b="0" spc="-10" dirty="0">
                          <a:solidFill>
                            <a:srgbClr val="231F20"/>
                          </a:solidFill>
                          <a:latin typeface="Aktiv Grotesk Light"/>
                          <a:cs typeface="Aktiv Grotesk Light"/>
                        </a:rPr>
                        <a:t>sequestration</a:t>
                      </a:r>
                      <a:endParaRPr sz="950">
                        <a:latin typeface="Aktiv Grotesk Light"/>
                        <a:cs typeface="Aktiv Grotesk Light"/>
                      </a:endParaRPr>
                    </a:p>
                  </a:txBody>
                  <a:tcPr marL="0" marR="0" marT="22860" marB="0"/>
                </a:tc>
                <a:tc>
                  <a:txBody>
                    <a:bodyPr/>
                    <a:lstStyle/>
                    <a:p>
                      <a:pPr marL="94615">
                        <a:lnSpc>
                          <a:spcPct val="100000"/>
                        </a:lnSpc>
                        <a:spcBef>
                          <a:spcPts val="180"/>
                        </a:spcBef>
                      </a:pPr>
                      <a:r>
                        <a:rPr sz="950" b="0" spc="-10" dirty="0">
                          <a:solidFill>
                            <a:srgbClr val="231F20"/>
                          </a:solidFill>
                          <a:latin typeface="Aktiv Grotesk Light"/>
                          <a:cs typeface="Aktiv Grotesk Light"/>
                        </a:rPr>
                        <a:t>Plants</a:t>
                      </a:r>
                      <a:endParaRPr sz="950">
                        <a:latin typeface="Aktiv Grotesk Light"/>
                        <a:cs typeface="Aktiv Grotesk Light"/>
                      </a:endParaRPr>
                    </a:p>
                  </a:txBody>
                  <a:tcPr marL="0" marR="0" marT="22860" marB="0"/>
                </a:tc>
                <a:tc>
                  <a:txBody>
                    <a:bodyPr/>
                    <a:lstStyle/>
                    <a:p>
                      <a:pPr marL="64769">
                        <a:lnSpc>
                          <a:spcPct val="100000"/>
                        </a:lnSpc>
                        <a:spcBef>
                          <a:spcPts val="180"/>
                        </a:spcBef>
                      </a:pPr>
                      <a:r>
                        <a:rPr sz="950" b="0" spc="-10" dirty="0">
                          <a:solidFill>
                            <a:srgbClr val="231F20"/>
                          </a:solidFill>
                          <a:latin typeface="Aktiv Grotesk Light"/>
                          <a:cs typeface="Aktiv Grotesk Light"/>
                        </a:rPr>
                        <a:t>Species</a:t>
                      </a:r>
                      <a:endParaRPr sz="950">
                        <a:latin typeface="Aktiv Grotesk Light"/>
                        <a:cs typeface="Aktiv Grotesk Light"/>
                      </a:endParaRPr>
                    </a:p>
                  </a:txBody>
                  <a:tcPr marL="0" marR="0" marT="22860" marB="0"/>
                </a:tc>
                <a:tc>
                  <a:txBody>
                    <a:bodyPr/>
                    <a:lstStyle/>
                    <a:p>
                      <a:pPr marL="68580">
                        <a:lnSpc>
                          <a:spcPct val="100000"/>
                        </a:lnSpc>
                        <a:spcBef>
                          <a:spcPts val="180"/>
                        </a:spcBef>
                      </a:pPr>
                      <a:r>
                        <a:rPr sz="950" b="0" spc="-25" dirty="0">
                          <a:solidFill>
                            <a:srgbClr val="231F20"/>
                          </a:solidFill>
                          <a:latin typeface="Aktiv Grotesk Light"/>
                          <a:cs typeface="Aktiv Grotesk Light"/>
                        </a:rPr>
                        <a:t>Exp</a:t>
                      </a:r>
                      <a:endParaRPr sz="950">
                        <a:latin typeface="Aktiv Grotesk Light"/>
                        <a:cs typeface="Aktiv Grotesk Light"/>
                      </a:endParaRPr>
                    </a:p>
                  </a:txBody>
                  <a:tcPr marL="0" marR="0" marT="22860" marB="0"/>
                </a:tc>
                <a:tc>
                  <a:txBody>
                    <a:bodyPr/>
                    <a:lstStyle/>
                    <a:p>
                      <a:pPr marL="172085">
                        <a:lnSpc>
                          <a:spcPct val="100000"/>
                        </a:lnSpc>
                        <a:spcBef>
                          <a:spcPts val="180"/>
                        </a:spcBef>
                      </a:pPr>
                      <a:r>
                        <a:rPr sz="950" b="0" spc="-25" dirty="0">
                          <a:solidFill>
                            <a:srgbClr val="231F20"/>
                          </a:solidFill>
                          <a:latin typeface="Aktiv Grotesk Light"/>
                          <a:cs typeface="Aktiv Grotesk Light"/>
                        </a:rPr>
                        <a:t>479</a:t>
                      </a:r>
                      <a:endParaRPr sz="950">
                        <a:latin typeface="Aktiv Grotesk Light"/>
                        <a:cs typeface="Aktiv Grotesk Light"/>
                      </a:endParaRPr>
                    </a:p>
                  </a:txBody>
                  <a:tcPr marL="0" marR="0" marT="22860" marB="0"/>
                </a:tc>
                <a:tc>
                  <a:txBody>
                    <a:bodyPr/>
                    <a:lstStyle/>
                    <a:p>
                      <a:pPr marL="41275" algn="ctr">
                        <a:lnSpc>
                          <a:spcPct val="100000"/>
                        </a:lnSpc>
                        <a:spcBef>
                          <a:spcPts val="180"/>
                        </a:spcBef>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22860" marB="0"/>
                </a:tc>
                <a:extLst>
                  <a:ext uri="{0D108BD9-81ED-4DB2-BD59-A6C34878D82A}">
                    <a16:rowId xmlns:a16="http://schemas.microsoft.com/office/drawing/2014/main" val="10011"/>
                  </a:ext>
                </a:extLst>
              </a:tr>
              <a:tr h="199390">
                <a:tc>
                  <a:txBody>
                    <a:bodyPr/>
                    <a:lstStyle/>
                    <a:p>
                      <a:pPr marL="147955">
                        <a:lnSpc>
                          <a:spcPct val="100000"/>
                        </a:lnSpc>
                        <a:spcBef>
                          <a:spcPts val="180"/>
                        </a:spcBef>
                      </a:pPr>
                      <a:r>
                        <a:rPr sz="950" b="0" spc="-20" dirty="0">
                          <a:solidFill>
                            <a:srgbClr val="231F20"/>
                          </a:solidFill>
                          <a:latin typeface="Aktiv Grotesk Light"/>
                          <a:cs typeface="Aktiv Grotesk Light"/>
                        </a:rPr>
                        <a:t>Soil</a:t>
                      </a:r>
                      <a:endParaRPr sz="950">
                        <a:latin typeface="Aktiv Grotesk Light"/>
                        <a:cs typeface="Aktiv Grotesk Light"/>
                      </a:endParaRPr>
                    </a:p>
                  </a:txBody>
                  <a:tcPr marL="0" marR="0" marT="22860" marB="0"/>
                </a:tc>
                <a:tc>
                  <a:txBody>
                    <a:bodyPr/>
                    <a:lstStyle/>
                    <a:p>
                      <a:pPr marL="198755">
                        <a:lnSpc>
                          <a:spcPct val="100000"/>
                        </a:lnSpc>
                        <a:spcBef>
                          <a:spcPts val="180"/>
                        </a:spcBef>
                      </a:pPr>
                      <a:r>
                        <a:rPr sz="950" b="0" spc="10" dirty="0">
                          <a:solidFill>
                            <a:srgbClr val="231F20"/>
                          </a:solidFill>
                          <a:latin typeface="Aktiv Grotesk Light"/>
                          <a:cs typeface="Aktiv Grotesk Light"/>
                        </a:rPr>
                        <a:t>Soil</a:t>
                      </a:r>
                      <a:r>
                        <a:rPr sz="950" b="0" spc="114" dirty="0">
                          <a:solidFill>
                            <a:srgbClr val="231F20"/>
                          </a:solidFill>
                          <a:latin typeface="Aktiv Grotesk Light"/>
                          <a:cs typeface="Aktiv Grotesk Light"/>
                        </a:rPr>
                        <a:t> </a:t>
                      </a:r>
                      <a:r>
                        <a:rPr sz="950" b="0" spc="10" dirty="0">
                          <a:solidFill>
                            <a:srgbClr val="231F20"/>
                          </a:solidFill>
                          <a:latin typeface="Aktiv Grotesk Light"/>
                          <a:cs typeface="Aktiv Grotesk Light"/>
                        </a:rPr>
                        <a:t>nutrient</a:t>
                      </a:r>
                      <a:r>
                        <a:rPr sz="950" b="0" spc="114" dirty="0">
                          <a:solidFill>
                            <a:srgbClr val="231F20"/>
                          </a:solidFill>
                          <a:latin typeface="Aktiv Grotesk Light"/>
                          <a:cs typeface="Aktiv Grotesk Light"/>
                        </a:rPr>
                        <a:t> </a:t>
                      </a:r>
                      <a:r>
                        <a:rPr sz="950" b="0" spc="-10" dirty="0">
                          <a:solidFill>
                            <a:srgbClr val="231F20"/>
                          </a:solidFill>
                          <a:latin typeface="Aktiv Grotesk Light"/>
                          <a:cs typeface="Aktiv Grotesk Light"/>
                        </a:rPr>
                        <a:t>mineralization</a:t>
                      </a:r>
                      <a:endParaRPr sz="950">
                        <a:latin typeface="Aktiv Grotesk Light"/>
                        <a:cs typeface="Aktiv Grotesk Light"/>
                      </a:endParaRPr>
                    </a:p>
                  </a:txBody>
                  <a:tcPr marL="0" marR="0" marT="22860" marB="0"/>
                </a:tc>
                <a:tc>
                  <a:txBody>
                    <a:bodyPr/>
                    <a:lstStyle/>
                    <a:p>
                      <a:pPr marL="94615">
                        <a:lnSpc>
                          <a:spcPct val="100000"/>
                        </a:lnSpc>
                        <a:spcBef>
                          <a:spcPts val="180"/>
                        </a:spcBef>
                      </a:pPr>
                      <a:r>
                        <a:rPr sz="950" b="0" spc="-10" dirty="0">
                          <a:solidFill>
                            <a:srgbClr val="231F20"/>
                          </a:solidFill>
                          <a:latin typeface="Aktiv Grotesk Light"/>
                          <a:cs typeface="Aktiv Grotesk Light"/>
                        </a:rPr>
                        <a:t>Plants</a:t>
                      </a:r>
                      <a:endParaRPr sz="950">
                        <a:latin typeface="Aktiv Grotesk Light"/>
                        <a:cs typeface="Aktiv Grotesk Light"/>
                      </a:endParaRPr>
                    </a:p>
                  </a:txBody>
                  <a:tcPr marL="0" marR="0" marT="22860" marB="0"/>
                </a:tc>
                <a:tc>
                  <a:txBody>
                    <a:bodyPr/>
                    <a:lstStyle/>
                    <a:p>
                      <a:pPr marL="64769">
                        <a:lnSpc>
                          <a:spcPct val="100000"/>
                        </a:lnSpc>
                        <a:spcBef>
                          <a:spcPts val="180"/>
                        </a:spcBef>
                      </a:pPr>
                      <a:r>
                        <a:rPr sz="950" b="0" spc="-10" dirty="0">
                          <a:solidFill>
                            <a:srgbClr val="231F20"/>
                          </a:solidFill>
                          <a:latin typeface="Aktiv Grotesk Light"/>
                          <a:cs typeface="Aktiv Grotesk Light"/>
                        </a:rPr>
                        <a:t>Species</a:t>
                      </a:r>
                      <a:endParaRPr sz="950">
                        <a:latin typeface="Aktiv Grotesk Light"/>
                        <a:cs typeface="Aktiv Grotesk Light"/>
                      </a:endParaRPr>
                    </a:p>
                  </a:txBody>
                  <a:tcPr marL="0" marR="0" marT="22860" marB="0"/>
                </a:tc>
                <a:tc>
                  <a:txBody>
                    <a:bodyPr/>
                    <a:lstStyle/>
                    <a:p>
                      <a:pPr marL="68580">
                        <a:lnSpc>
                          <a:spcPct val="100000"/>
                        </a:lnSpc>
                        <a:spcBef>
                          <a:spcPts val="180"/>
                        </a:spcBef>
                      </a:pPr>
                      <a:r>
                        <a:rPr sz="950" b="0" spc="-25" dirty="0">
                          <a:solidFill>
                            <a:srgbClr val="231F20"/>
                          </a:solidFill>
                          <a:latin typeface="Aktiv Grotesk Light"/>
                          <a:cs typeface="Aktiv Grotesk Light"/>
                        </a:rPr>
                        <a:t>Exp</a:t>
                      </a:r>
                      <a:endParaRPr sz="950">
                        <a:latin typeface="Aktiv Grotesk Light"/>
                        <a:cs typeface="Aktiv Grotesk Light"/>
                      </a:endParaRPr>
                    </a:p>
                  </a:txBody>
                  <a:tcPr marL="0" marR="0" marT="22860" marB="0"/>
                </a:tc>
                <a:tc>
                  <a:txBody>
                    <a:bodyPr/>
                    <a:lstStyle/>
                    <a:p>
                      <a:pPr marL="172085">
                        <a:lnSpc>
                          <a:spcPct val="100000"/>
                        </a:lnSpc>
                        <a:spcBef>
                          <a:spcPts val="180"/>
                        </a:spcBef>
                      </a:pPr>
                      <a:r>
                        <a:rPr sz="950" b="0" spc="-25" dirty="0">
                          <a:solidFill>
                            <a:srgbClr val="231F20"/>
                          </a:solidFill>
                          <a:latin typeface="Aktiv Grotesk Light"/>
                          <a:cs typeface="Aktiv Grotesk Light"/>
                        </a:rPr>
                        <a:t>103</a:t>
                      </a:r>
                      <a:endParaRPr sz="950">
                        <a:latin typeface="Aktiv Grotesk Light"/>
                        <a:cs typeface="Aktiv Grotesk Light"/>
                      </a:endParaRPr>
                    </a:p>
                  </a:txBody>
                  <a:tcPr marL="0" marR="0" marT="22860" marB="0"/>
                </a:tc>
                <a:tc>
                  <a:txBody>
                    <a:bodyPr/>
                    <a:lstStyle/>
                    <a:p>
                      <a:pPr marL="41275" algn="ctr">
                        <a:lnSpc>
                          <a:spcPct val="100000"/>
                        </a:lnSpc>
                        <a:spcBef>
                          <a:spcPts val="180"/>
                        </a:spcBef>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22860" marB="0"/>
                </a:tc>
                <a:extLst>
                  <a:ext uri="{0D108BD9-81ED-4DB2-BD59-A6C34878D82A}">
                    <a16:rowId xmlns:a16="http://schemas.microsoft.com/office/drawing/2014/main" val="10012"/>
                  </a:ext>
                </a:extLst>
              </a:tr>
              <a:tr h="227329">
                <a:tc>
                  <a:txBody>
                    <a:bodyPr/>
                    <a:lstStyle/>
                    <a:p>
                      <a:pPr>
                        <a:lnSpc>
                          <a:spcPct val="100000"/>
                        </a:lnSpc>
                      </a:pPr>
                      <a:endParaRPr sz="900">
                        <a:latin typeface="Times New Roman"/>
                        <a:cs typeface="Times New Roman"/>
                      </a:endParaRPr>
                    </a:p>
                  </a:txBody>
                  <a:tcPr marL="0" marR="0" marT="0" marB="0">
                    <a:lnB w="19050">
                      <a:solidFill>
                        <a:srgbClr val="C2DCDF"/>
                      </a:solidFill>
                      <a:prstDash val="solid"/>
                    </a:lnB>
                  </a:tcPr>
                </a:tc>
                <a:tc>
                  <a:txBody>
                    <a:bodyPr/>
                    <a:lstStyle/>
                    <a:p>
                      <a:pPr marL="198755">
                        <a:lnSpc>
                          <a:spcPct val="100000"/>
                        </a:lnSpc>
                        <a:spcBef>
                          <a:spcPts val="180"/>
                        </a:spcBef>
                      </a:pPr>
                      <a:r>
                        <a:rPr sz="950" b="0" dirty="0">
                          <a:solidFill>
                            <a:srgbClr val="231F20"/>
                          </a:solidFill>
                          <a:latin typeface="Aktiv Grotesk Light"/>
                          <a:cs typeface="Aktiv Grotesk Light"/>
                        </a:rPr>
                        <a:t>Soil</a:t>
                      </a:r>
                      <a:r>
                        <a:rPr sz="950" b="0" spc="160" dirty="0">
                          <a:solidFill>
                            <a:srgbClr val="231F20"/>
                          </a:solidFill>
                          <a:latin typeface="Aktiv Grotesk Light"/>
                          <a:cs typeface="Aktiv Grotesk Light"/>
                        </a:rPr>
                        <a:t> </a:t>
                      </a:r>
                      <a:r>
                        <a:rPr sz="950" b="0" dirty="0">
                          <a:solidFill>
                            <a:srgbClr val="231F20"/>
                          </a:solidFill>
                          <a:latin typeface="Aktiv Grotesk Light"/>
                          <a:cs typeface="Aktiv Grotesk Light"/>
                        </a:rPr>
                        <a:t>organic</a:t>
                      </a:r>
                      <a:r>
                        <a:rPr sz="950" b="0" spc="165" dirty="0">
                          <a:solidFill>
                            <a:srgbClr val="231F20"/>
                          </a:solidFill>
                          <a:latin typeface="Aktiv Grotesk Light"/>
                          <a:cs typeface="Aktiv Grotesk Light"/>
                        </a:rPr>
                        <a:t> </a:t>
                      </a:r>
                      <a:r>
                        <a:rPr sz="950" b="0" spc="-10" dirty="0">
                          <a:solidFill>
                            <a:srgbClr val="231F20"/>
                          </a:solidFill>
                          <a:latin typeface="Aktiv Grotesk Light"/>
                          <a:cs typeface="Aktiv Grotesk Light"/>
                        </a:rPr>
                        <a:t>matter</a:t>
                      </a:r>
                      <a:endParaRPr sz="950">
                        <a:latin typeface="Aktiv Grotesk Light"/>
                        <a:cs typeface="Aktiv Grotesk Light"/>
                      </a:endParaRPr>
                    </a:p>
                  </a:txBody>
                  <a:tcPr marL="0" marR="0" marT="22860" marB="0">
                    <a:lnB w="19050">
                      <a:solidFill>
                        <a:srgbClr val="C2DCDF"/>
                      </a:solidFill>
                      <a:prstDash val="solid"/>
                    </a:lnB>
                  </a:tcPr>
                </a:tc>
                <a:tc>
                  <a:txBody>
                    <a:bodyPr/>
                    <a:lstStyle/>
                    <a:p>
                      <a:pPr marL="94615">
                        <a:lnSpc>
                          <a:spcPct val="100000"/>
                        </a:lnSpc>
                        <a:spcBef>
                          <a:spcPts val="180"/>
                        </a:spcBef>
                      </a:pPr>
                      <a:r>
                        <a:rPr sz="950" b="0" spc="-10" dirty="0">
                          <a:solidFill>
                            <a:srgbClr val="231F20"/>
                          </a:solidFill>
                          <a:latin typeface="Aktiv Grotesk Light"/>
                          <a:cs typeface="Aktiv Grotesk Light"/>
                        </a:rPr>
                        <a:t>Plants</a:t>
                      </a:r>
                      <a:endParaRPr sz="950">
                        <a:latin typeface="Aktiv Grotesk Light"/>
                        <a:cs typeface="Aktiv Grotesk Light"/>
                      </a:endParaRPr>
                    </a:p>
                  </a:txBody>
                  <a:tcPr marL="0" marR="0" marT="22860" marB="0">
                    <a:lnB w="19050">
                      <a:solidFill>
                        <a:srgbClr val="C2DCDF"/>
                      </a:solidFill>
                      <a:prstDash val="solid"/>
                    </a:lnB>
                  </a:tcPr>
                </a:tc>
                <a:tc>
                  <a:txBody>
                    <a:bodyPr/>
                    <a:lstStyle/>
                    <a:p>
                      <a:pPr marL="64769">
                        <a:lnSpc>
                          <a:spcPct val="100000"/>
                        </a:lnSpc>
                        <a:spcBef>
                          <a:spcPts val="180"/>
                        </a:spcBef>
                      </a:pPr>
                      <a:r>
                        <a:rPr sz="950" b="0" spc="-10" dirty="0">
                          <a:solidFill>
                            <a:srgbClr val="231F20"/>
                          </a:solidFill>
                          <a:latin typeface="Aktiv Grotesk Light"/>
                          <a:cs typeface="Aktiv Grotesk Light"/>
                        </a:rPr>
                        <a:t>Species</a:t>
                      </a:r>
                      <a:endParaRPr sz="950">
                        <a:latin typeface="Aktiv Grotesk Light"/>
                        <a:cs typeface="Aktiv Grotesk Light"/>
                      </a:endParaRPr>
                    </a:p>
                  </a:txBody>
                  <a:tcPr marL="0" marR="0" marT="22860" marB="0">
                    <a:lnB w="19050">
                      <a:solidFill>
                        <a:srgbClr val="C2DCDF"/>
                      </a:solidFill>
                      <a:prstDash val="solid"/>
                    </a:lnB>
                  </a:tcPr>
                </a:tc>
                <a:tc>
                  <a:txBody>
                    <a:bodyPr/>
                    <a:lstStyle/>
                    <a:p>
                      <a:pPr marL="68580">
                        <a:lnSpc>
                          <a:spcPct val="100000"/>
                        </a:lnSpc>
                        <a:spcBef>
                          <a:spcPts val="180"/>
                        </a:spcBef>
                      </a:pPr>
                      <a:r>
                        <a:rPr sz="950" b="0" spc="-25" dirty="0">
                          <a:solidFill>
                            <a:srgbClr val="231F20"/>
                          </a:solidFill>
                          <a:latin typeface="Aktiv Grotesk Light"/>
                          <a:cs typeface="Aktiv Grotesk Light"/>
                        </a:rPr>
                        <a:t>Exp</a:t>
                      </a:r>
                      <a:endParaRPr sz="950">
                        <a:latin typeface="Aktiv Grotesk Light"/>
                        <a:cs typeface="Aktiv Grotesk Light"/>
                      </a:endParaRPr>
                    </a:p>
                  </a:txBody>
                  <a:tcPr marL="0" marR="0" marT="22860" marB="0">
                    <a:lnB w="19050">
                      <a:solidFill>
                        <a:srgbClr val="C2DCDF"/>
                      </a:solidFill>
                      <a:prstDash val="solid"/>
                    </a:lnB>
                  </a:tcPr>
                </a:tc>
                <a:tc>
                  <a:txBody>
                    <a:bodyPr/>
                    <a:lstStyle/>
                    <a:p>
                      <a:pPr marL="172085">
                        <a:lnSpc>
                          <a:spcPct val="100000"/>
                        </a:lnSpc>
                        <a:spcBef>
                          <a:spcPts val="180"/>
                        </a:spcBef>
                      </a:pPr>
                      <a:r>
                        <a:rPr sz="950" b="0" spc="-25" dirty="0">
                          <a:solidFill>
                            <a:srgbClr val="231F20"/>
                          </a:solidFill>
                          <a:latin typeface="Aktiv Grotesk Light"/>
                          <a:cs typeface="Aktiv Grotesk Light"/>
                        </a:rPr>
                        <a:t>85</a:t>
                      </a:r>
                      <a:endParaRPr sz="950">
                        <a:latin typeface="Aktiv Grotesk Light"/>
                        <a:cs typeface="Aktiv Grotesk Light"/>
                      </a:endParaRPr>
                    </a:p>
                  </a:txBody>
                  <a:tcPr marL="0" marR="0" marT="22860" marB="0">
                    <a:lnB w="19050">
                      <a:solidFill>
                        <a:srgbClr val="C2DCDF"/>
                      </a:solidFill>
                      <a:prstDash val="solid"/>
                    </a:lnB>
                  </a:tcPr>
                </a:tc>
                <a:tc>
                  <a:txBody>
                    <a:bodyPr/>
                    <a:lstStyle/>
                    <a:p>
                      <a:pPr marL="41275" algn="ctr">
                        <a:lnSpc>
                          <a:spcPct val="100000"/>
                        </a:lnSpc>
                        <a:spcBef>
                          <a:spcPts val="180"/>
                        </a:spcBef>
                      </a:pPr>
                      <a:r>
                        <a:rPr sz="950" b="0" spc="-50" dirty="0">
                          <a:solidFill>
                            <a:srgbClr val="231F20"/>
                          </a:solidFill>
                          <a:latin typeface="Aktiv Grotesk Light"/>
                          <a:cs typeface="Aktiv Grotesk Light"/>
                        </a:rPr>
                        <a:t>+</a:t>
                      </a:r>
                      <a:endParaRPr sz="950">
                        <a:latin typeface="Aktiv Grotesk Light"/>
                        <a:cs typeface="Aktiv Grotesk Light"/>
                      </a:endParaRPr>
                    </a:p>
                  </a:txBody>
                  <a:tcPr marL="0" marR="0" marT="22860" marB="0">
                    <a:lnB w="19050">
                      <a:solidFill>
                        <a:srgbClr val="C2DCDF"/>
                      </a:solidFill>
                      <a:prstDash val="solid"/>
                    </a:lnB>
                  </a:tcPr>
                </a:tc>
                <a:extLst>
                  <a:ext uri="{0D108BD9-81ED-4DB2-BD59-A6C34878D82A}">
                    <a16:rowId xmlns:a16="http://schemas.microsoft.com/office/drawing/2014/main" val="10013"/>
                  </a:ext>
                </a:extLst>
              </a:tr>
            </a:tbl>
          </a:graphicData>
        </a:graphic>
      </p:graphicFrame>
      <p:sp>
        <p:nvSpPr>
          <p:cNvPr id="3" name="object 3" title="TABLE 6.2 A summary of evidence linking biodiversity to the provisioning and regulating services of ecosystems"/>
          <p:cNvSpPr txBox="1"/>
          <p:nvPr/>
        </p:nvSpPr>
        <p:spPr>
          <a:xfrm>
            <a:off x="2196466" y="5288280"/>
            <a:ext cx="7686040" cy="579120"/>
          </a:xfrm>
          <a:prstGeom prst="rect">
            <a:avLst/>
          </a:prstGeom>
        </p:spPr>
        <p:txBody>
          <a:bodyPr vert="horz" wrap="square" lIns="0" tIns="12700" rIns="0" bIns="0" rtlCol="0">
            <a:spAutoFit/>
          </a:bodyPr>
          <a:lstStyle/>
          <a:p>
            <a:pPr marL="12700" marR="5080">
              <a:lnSpc>
                <a:spcPct val="106800"/>
              </a:lnSpc>
              <a:spcBef>
                <a:spcPts val="100"/>
              </a:spcBef>
            </a:pPr>
            <a:r>
              <a:rPr sz="850" b="0" spc="20" dirty="0">
                <a:solidFill>
                  <a:srgbClr val="231F20"/>
                </a:solidFill>
                <a:latin typeface="Aktiv Grotesk Light"/>
                <a:cs typeface="Aktiv Grotesk Light"/>
              </a:rPr>
              <a:t>The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columns</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on</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left</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give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categories</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and</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types</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of</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ecosystem</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service.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organisms</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providing</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services</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and</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levels</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of</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diversity</a:t>
            </a:r>
            <a:r>
              <a:rPr sz="850" b="0" spc="85" dirty="0">
                <a:solidFill>
                  <a:srgbClr val="231F20"/>
                </a:solidFill>
                <a:latin typeface="Aktiv Grotesk Light"/>
                <a:cs typeface="Aktiv Grotesk Light"/>
              </a:rPr>
              <a:t> </a:t>
            </a:r>
            <a:r>
              <a:rPr sz="850" b="0" spc="-25" dirty="0">
                <a:solidFill>
                  <a:srgbClr val="231F20"/>
                </a:solidFill>
                <a:latin typeface="Aktiv Grotesk Light"/>
                <a:cs typeface="Aktiv Grotesk Light"/>
              </a:rPr>
              <a:t>are</a:t>
            </a:r>
            <a:r>
              <a:rPr sz="850" b="0" spc="20" dirty="0">
                <a:solidFill>
                  <a:srgbClr val="231F20"/>
                </a:solidFill>
                <a:latin typeface="Aktiv Grotesk Light"/>
                <a:cs typeface="Aktiv Grotesk Light"/>
              </a:rPr>
              <a:t> noted.</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Study</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types</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include</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experimental</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(Exp)</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and</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observational</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(Obs),</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with</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number</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of</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studies</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a:t>
            </a:r>
            <a:r>
              <a:rPr sz="850" b="0" i="1" spc="20" dirty="0">
                <a:solidFill>
                  <a:srgbClr val="231F20"/>
                </a:solidFill>
                <a:latin typeface="Aktiv Grotesk Light"/>
                <a:cs typeface="Aktiv Grotesk Light"/>
              </a:rPr>
              <a:t>N</a:t>
            </a:r>
            <a:r>
              <a:rPr sz="850" b="0" spc="20" dirty="0">
                <a:solidFill>
                  <a:srgbClr val="231F20"/>
                </a:solidFill>
                <a:latin typeface="Aktiv Grotesk Light"/>
                <a:cs typeface="Aktiv Grotesk Light"/>
              </a:rPr>
              <a:t>)</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noted.</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final</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column</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gives</a:t>
            </a:r>
            <a:r>
              <a:rPr sz="850" b="0" spc="90"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90" dirty="0">
                <a:solidFill>
                  <a:srgbClr val="231F20"/>
                </a:solidFill>
                <a:latin typeface="Aktiv Grotesk Light"/>
                <a:cs typeface="Aktiv Grotesk Light"/>
              </a:rPr>
              <a:t> </a:t>
            </a:r>
            <a:r>
              <a:rPr sz="850" b="0" spc="-10" dirty="0">
                <a:solidFill>
                  <a:srgbClr val="231F20"/>
                </a:solidFill>
                <a:latin typeface="Aktiv Grotesk Light"/>
                <a:cs typeface="Aktiv Grotesk Light"/>
              </a:rPr>
              <a:t>relationship</a:t>
            </a:r>
            <a:r>
              <a:rPr sz="850" b="0" spc="20" dirty="0">
                <a:solidFill>
                  <a:srgbClr val="231F20"/>
                </a:solidFill>
                <a:latin typeface="Aktiv Grotesk Light"/>
                <a:cs typeface="Aktiv Grotesk Light"/>
              </a:rPr>
              <a:t> between</a:t>
            </a:r>
            <a:r>
              <a:rPr sz="850" b="0" spc="80" dirty="0">
                <a:solidFill>
                  <a:srgbClr val="231F20"/>
                </a:solidFill>
                <a:latin typeface="Aktiv Grotesk Light"/>
                <a:cs typeface="Aktiv Grotesk Light"/>
              </a:rPr>
              <a:t> </a:t>
            </a:r>
            <a:r>
              <a:rPr sz="850" b="0" spc="20" dirty="0">
                <a:solidFill>
                  <a:srgbClr val="231F20"/>
                </a:solidFill>
                <a:latin typeface="Aktiv Grotesk Light"/>
                <a:cs typeface="Aktiv Grotesk Light"/>
              </a:rPr>
              <a:t>biodiversity</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and</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service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that</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has</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been</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supported</a:t>
            </a:r>
            <a:r>
              <a:rPr sz="850" b="0" spc="80" dirty="0">
                <a:solidFill>
                  <a:srgbClr val="231F20"/>
                </a:solidFill>
                <a:latin typeface="Aktiv Grotesk Light"/>
                <a:cs typeface="Aktiv Grotesk Light"/>
              </a:rPr>
              <a:t> </a:t>
            </a:r>
            <a:r>
              <a:rPr sz="850" b="0" spc="20" dirty="0">
                <a:solidFill>
                  <a:srgbClr val="231F20"/>
                </a:solidFill>
                <a:latin typeface="Aktiv Grotesk Light"/>
                <a:cs typeface="Aktiv Grotesk Light"/>
              </a:rPr>
              <a:t>by</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studies</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is</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a</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positive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relationship</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where</a:t>
            </a:r>
            <a:r>
              <a:rPr sz="850" b="0" spc="80"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service</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increases</a:t>
            </a:r>
            <a:r>
              <a:rPr sz="850" b="0" spc="85" dirty="0">
                <a:solidFill>
                  <a:srgbClr val="231F20"/>
                </a:solidFill>
                <a:latin typeface="Aktiv Grotesk Light"/>
                <a:cs typeface="Aktiv Grotesk Light"/>
              </a:rPr>
              <a:t> </a:t>
            </a:r>
            <a:r>
              <a:rPr sz="850" b="0" spc="20" dirty="0">
                <a:solidFill>
                  <a:srgbClr val="231F20"/>
                </a:solidFill>
                <a:latin typeface="Aktiv Grotesk Light"/>
                <a:cs typeface="Aktiv Grotesk Light"/>
              </a:rPr>
              <a:t>as</a:t>
            </a:r>
            <a:r>
              <a:rPr sz="850" b="0" spc="85" dirty="0">
                <a:solidFill>
                  <a:srgbClr val="231F20"/>
                </a:solidFill>
                <a:latin typeface="Aktiv Grotesk Light"/>
                <a:cs typeface="Aktiv Grotesk Light"/>
              </a:rPr>
              <a:t> </a:t>
            </a:r>
            <a:r>
              <a:rPr sz="850" b="0" spc="-10" dirty="0">
                <a:solidFill>
                  <a:srgbClr val="231F20"/>
                </a:solidFill>
                <a:latin typeface="Aktiv Grotesk Light"/>
                <a:cs typeface="Aktiv Grotesk Light"/>
              </a:rPr>
              <a:t>biodiversity</a:t>
            </a:r>
            <a:r>
              <a:rPr sz="850" b="0" spc="20" dirty="0">
                <a:solidFill>
                  <a:srgbClr val="231F20"/>
                </a:solidFill>
                <a:latin typeface="Aktiv Grotesk Light"/>
                <a:cs typeface="Aktiv Grotesk Light"/>
              </a:rPr>
              <a:t> increases,</a:t>
            </a:r>
            <a:r>
              <a:rPr sz="850" b="0" spc="75" dirty="0">
                <a:solidFill>
                  <a:srgbClr val="231F20"/>
                </a:solidFill>
                <a:latin typeface="Aktiv Grotesk Light"/>
                <a:cs typeface="Aktiv Grotesk Light"/>
              </a:rPr>
              <a:t> </a:t>
            </a:r>
            <a:r>
              <a:rPr sz="850" b="0" spc="20" dirty="0">
                <a:solidFill>
                  <a:srgbClr val="231F20"/>
                </a:solidFill>
                <a:latin typeface="Aktiv Grotesk Light"/>
                <a:cs typeface="Aktiv Grotesk Light"/>
              </a:rPr>
              <a:t>and</a:t>
            </a:r>
            <a:r>
              <a:rPr sz="850" b="0" spc="80" dirty="0">
                <a:solidFill>
                  <a:srgbClr val="231F20"/>
                </a:solidFill>
                <a:latin typeface="Aktiv Grotesk Light"/>
                <a:cs typeface="Aktiv Grotesk Light"/>
              </a:rPr>
              <a:t> </a:t>
            </a:r>
            <a:r>
              <a:rPr sz="850" b="0" spc="50" dirty="0">
                <a:solidFill>
                  <a:srgbClr val="231F20"/>
                </a:solidFill>
                <a:latin typeface="Aktiv Grotesk Light"/>
                <a:cs typeface="Aktiv Grotesk Light"/>
              </a:rPr>
              <a:t>−</a:t>
            </a:r>
            <a:r>
              <a:rPr sz="850" b="0" spc="75" dirty="0">
                <a:solidFill>
                  <a:srgbClr val="231F20"/>
                </a:solidFill>
                <a:latin typeface="Aktiv Grotesk Light"/>
                <a:cs typeface="Aktiv Grotesk Light"/>
              </a:rPr>
              <a:t> </a:t>
            </a:r>
            <a:r>
              <a:rPr sz="850" b="0" spc="20" dirty="0">
                <a:solidFill>
                  <a:srgbClr val="231F20"/>
                </a:solidFill>
                <a:latin typeface="Aktiv Grotesk Light"/>
                <a:cs typeface="Aktiv Grotesk Light"/>
              </a:rPr>
              <a:t>is</a:t>
            </a:r>
            <a:r>
              <a:rPr sz="850" b="0" spc="80" dirty="0">
                <a:solidFill>
                  <a:srgbClr val="231F20"/>
                </a:solidFill>
                <a:latin typeface="Aktiv Grotesk Light"/>
                <a:cs typeface="Aktiv Grotesk Light"/>
              </a:rPr>
              <a:t> </a:t>
            </a:r>
            <a:r>
              <a:rPr sz="850" b="0" spc="20" dirty="0">
                <a:solidFill>
                  <a:srgbClr val="231F20"/>
                </a:solidFill>
                <a:latin typeface="Aktiv Grotesk Light"/>
                <a:cs typeface="Aktiv Grotesk Light"/>
              </a:rPr>
              <a:t>a</a:t>
            </a:r>
            <a:r>
              <a:rPr sz="850" b="0" spc="80" dirty="0">
                <a:solidFill>
                  <a:srgbClr val="231F20"/>
                </a:solidFill>
                <a:latin typeface="Aktiv Grotesk Light"/>
                <a:cs typeface="Aktiv Grotesk Light"/>
              </a:rPr>
              <a:t> </a:t>
            </a:r>
            <a:r>
              <a:rPr sz="850" b="0" spc="20" dirty="0">
                <a:solidFill>
                  <a:srgbClr val="231F20"/>
                </a:solidFill>
                <a:latin typeface="Aktiv Grotesk Light"/>
                <a:cs typeface="Aktiv Grotesk Light"/>
              </a:rPr>
              <a:t>negative</a:t>
            </a:r>
            <a:r>
              <a:rPr sz="850" b="0" spc="75" dirty="0">
                <a:solidFill>
                  <a:srgbClr val="231F20"/>
                </a:solidFill>
                <a:latin typeface="Aktiv Grotesk Light"/>
                <a:cs typeface="Aktiv Grotesk Light"/>
              </a:rPr>
              <a:t> </a:t>
            </a:r>
            <a:r>
              <a:rPr sz="850" b="0" spc="20" dirty="0">
                <a:solidFill>
                  <a:srgbClr val="231F20"/>
                </a:solidFill>
                <a:latin typeface="Aktiv Grotesk Light"/>
                <a:cs typeface="Aktiv Grotesk Light"/>
              </a:rPr>
              <a:t>relationship</a:t>
            </a:r>
            <a:r>
              <a:rPr sz="850" b="0" spc="80" dirty="0">
                <a:solidFill>
                  <a:srgbClr val="231F20"/>
                </a:solidFill>
                <a:latin typeface="Aktiv Grotesk Light"/>
                <a:cs typeface="Aktiv Grotesk Light"/>
              </a:rPr>
              <a:t> </a:t>
            </a:r>
            <a:r>
              <a:rPr sz="850" b="0" spc="20" dirty="0">
                <a:solidFill>
                  <a:srgbClr val="231F20"/>
                </a:solidFill>
                <a:latin typeface="Aktiv Grotesk Light"/>
                <a:cs typeface="Aktiv Grotesk Light"/>
              </a:rPr>
              <a:t>where</a:t>
            </a:r>
            <a:r>
              <a:rPr sz="850" b="0" spc="80" dirty="0">
                <a:solidFill>
                  <a:srgbClr val="231F20"/>
                </a:solidFill>
                <a:latin typeface="Aktiv Grotesk Light"/>
                <a:cs typeface="Aktiv Grotesk Light"/>
              </a:rPr>
              <a:t> </a:t>
            </a:r>
            <a:r>
              <a:rPr sz="850" b="0" spc="20" dirty="0">
                <a:solidFill>
                  <a:srgbClr val="231F20"/>
                </a:solidFill>
                <a:latin typeface="Aktiv Grotesk Light"/>
                <a:cs typeface="Aktiv Grotesk Light"/>
              </a:rPr>
              <a:t>the</a:t>
            </a:r>
            <a:r>
              <a:rPr sz="850" b="0" spc="75" dirty="0">
                <a:solidFill>
                  <a:srgbClr val="231F20"/>
                </a:solidFill>
                <a:latin typeface="Aktiv Grotesk Light"/>
                <a:cs typeface="Aktiv Grotesk Light"/>
              </a:rPr>
              <a:t> </a:t>
            </a:r>
            <a:r>
              <a:rPr sz="850" b="0" spc="20" dirty="0">
                <a:solidFill>
                  <a:srgbClr val="231F20"/>
                </a:solidFill>
                <a:latin typeface="Aktiv Grotesk Light"/>
                <a:cs typeface="Aktiv Grotesk Light"/>
              </a:rPr>
              <a:t>service</a:t>
            </a:r>
            <a:r>
              <a:rPr sz="850" b="0" spc="80" dirty="0">
                <a:solidFill>
                  <a:srgbClr val="231F20"/>
                </a:solidFill>
                <a:latin typeface="Aktiv Grotesk Light"/>
                <a:cs typeface="Aktiv Grotesk Light"/>
              </a:rPr>
              <a:t> </a:t>
            </a:r>
            <a:r>
              <a:rPr sz="850" b="0" spc="20" dirty="0">
                <a:solidFill>
                  <a:srgbClr val="231F20"/>
                </a:solidFill>
                <a:latin typeface="Aktiv Grotesk Light"/>
                <a:cs typeface="Aktiv Grotesk Light"/>
              </a:rPr>
              <a:t>declines</a:t>
            </a:r>
            <a:r>
              <a:rPr sz="850" b="0" spc="75" dirty="0">
                <a:solidFill>
                  <a:srgbClr val="231F20"/>
                </a:solidFill>
                <a:latin typeface="Aktiv Grotesk Light"/>
                <a:cs typeface="Aktiv Grotesk Light"/>
              </a:rPr>
              <a:t> </a:t>
            </a:r>
            <a:r>
              <a:rPr sz="850" b="0" spc="20" dirty="0">
                <a:solidFill>
                  <a:srgbClr val="231F20"/>
                </a:solidFill>
                <a:latin typeface="Aktiv Grotesk Light"/>
                <a:cs typeface="Aktiv Grotesk Light"/>
              </a:rPr>
              <a:t>as</a:t>
            </a:r>
            <a:r>
              <a:rPr sz="850" b="0" spc="80" dirty="0">
                <a:solidFill>
                  <a:srgbClr val="231F20"/>
                </a:solidFill>
                <a:latin typeface="Aktiv Grotesk Light"/>
                <a:cs typeface="Aktiv Grotesk Light"/>
              </a:rPr>
              <a:t> </a:t>
            </a:r>
            <a:r>
              <a:rPr sz="850" b="0" spc="20" dirty="0">
                <a:solidFill>
                  <a:srgbClr val="231F20"/>
                </a:solidFill>
                <a:latin typeface="Aktiv Grotesk Light"/>
                <a:cs typeface="Aktiv Grotesk Light"/>
              </a:rPr>
              <a:t>biodiversity</a:t>
            </a:r>
            <a:r>
              <a:rPr sz="850" b="0" spc="80" dirty="0">
                <a:solidFill>
                  <a:srgbClr val="231F20"/>
                </a:solidFill>
                <a:latin typeface="Aktiv Grotesk Light"/>
                <a:cs typeface="Aktiv Grotesk Light"/>
              </a:rPr>
              <a:t> </a:t>
            </a:r>
            <a:r>
              <a:rPr sz="850" b="0" spc="-10" dirty="0">
                <a:solidFill>
                  <a:srgbClr val="231F20"/>
                </a:solidFill>
                <a:latin typeface="Aktiv Grotesk Light"/>
                <a:cs typeface="Aktiv Grotesk Light"/>
              </a:rPr>
              <a:t>increases).</a:t>
            </a:r>
            <a:endParaRPr sz="850">
              <a:latin typeface="Aktiv Grotesk Light"/>
              <a:cs typeface="Aktiv Grotesk Light"/>
            </a:endParaRPr>
          </a:p>
        </p:txBody>
      </p:sp>
      <p:sp>
        <p:nvSpPr>
          <p:cNvPr id="4" name="Title 3"/>
          <p:cNvSpPr>
            <a:spLocks noGrp="1"/>
          </p:cNvSpPr>
          <p:nvPr>
            <p:ph type="title"/>
          </p:nvPr>
        </p:nvSpPr>
        <p:spPr>
          <a:xfrm>
            <a:off x="0" y="0"/>
            <a:ext cx="12192000" cy="369332"/>
          </a:xfrm>
        </p:spPr>
        <p:txBody>
          <a:bodyPr/>
          <a:lstStyle/>
          <a:p>
            <a:r>
              <a:rPr lang="en-US" b="1" dirty="0"/>
              <a:t>TABLE 6.2 </a:t>
            </a:r>
            <a:r>
              <a:rPr lang="en-US" dirty="0"/>
              <a:t>A summary of evidence linking biodiversity to the provisioning and regulating services </a:t>
            </a:r>
            <a:r>
              <a:rPr lang="en-IN" dirty="0"/>
              <a:t>of ecosystems</a:t>
            </a:r>
          </a:p>
        </p:txBody>
      </p:sp>
    </p:spTree>
    <p:extLst>
      <p:ext uri="{BB962C8B-B14F-4D97-AF65-F5344CB8AC3E}">
        <p14:creationId xmlns:p14="http://schemas.microsoft.com/office/powerpoint/2010/main" val="1130391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369332"/>
          </a:xfrm>
        </p:spPr>
        <p:txBody>
          <a:bodyPr/>
          <a:lstStyle/>
          <a:p>
            <a:r>
              <a:rPr lang="en-US" b="1" dirty="0"/>
              <a:t>Figure 6.11 </a:t>
            </a:r>
            <a:r>
              <a:rPr lang="en-US" dirty="0"/>
              <a:t>Niche partitioning among species of algae improves water quality. </a:t>
            </a:r>
          </a:p>
        </p:txBody>
      </p:sp>
      <p:pic>
        <p:nvPicPr>
          <p:cNvPr id="2" name="Picture 1" descr="Image A shows a row of lab equipment. A photo in inset shows a person observing them. Image B shows a graph plotted for flow velocity based on the patch age. The graph records Melosira at 20 days, Nitzschia at around 15, Achnanthidium at 10, Scenedesmus at 25, Spirogyra at 32, Synedra at 37, and Stigeoclonium at 40. &#10;" title="Figure 6.11 Niche partitioning among species of algae improves water quality.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763" y="1387303"/>
            <a:ext cx="10028474" cy="4083394"/>
          </a:xfrm>
          <a:prstGeom prst="rect">
            <a:avLst/>
          </a:prstGeom>
        </p:spPr>
      </p:pic>
    </p:spTree>
    <p:extLst>
      <p:ext uri="{BB962C8B-B14F-4D97-AF65-F5344CB8AC3E}">
        <p14:creationId xmlns:p14="http://schemas.microsoft.com/office/powerpoint/2010/main" val="40543564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18</a:t>
            </a:r>
            <a:endParaRPr lang="en-IN" dirty="0"/>
          </a:p>
        </p:txBody>
      </p:sp>
      <p:pic>
        <p:nvPicPr>
          <p:cNvPr id="2" name="Picture 1" descr="A set of small pictures shows the spider, mouse, racoon, deer, and other parasite. A picture of a leg shows a big circular pink patch on leg. An illustration shows blacklegged tick with two hosts. With White-footed mouse, Ticks groomed off and killed 1,012 per hectare, Ticks fed and uninfected 78 per hectare. Ticks fed and infected 906 per hectare. With Virginia opossum as host, Ticks groomed off and killed 5,487 per hectare, Ticks fed and uninfected 194 per hectare, and Ticks fed and infected 5 per hectare.&#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1471" y="1031525"/>
            <a:ext cx="10389058" cy="4794951"/>
          </a:xfrm>
          <a:prstGeom prst="rect">
            <a:avLst/>
          </a:prstGeom>
        </p:spPr>
      </p:pic>
    </p:spTree>
    <p:extLst>
      <p:ext uri="{BB962C8B-B14F-4D97-AF65-F5344CB8AC3E}">
        <p14:creationId xmlns:p14="http://schemas.microsoft.com/office/powerpoint/2010/main" val="23935742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369332"/>
          </a:xfrm>
        </p:spPr>
        <p:txBody>
          <a:bodyPr/>
          <a:lstStyle/>
          <a:p>
            <a:r>
              <a:rPr lang="en-US" b="1" dirty="0"/>
              <a:t>Figure 6.12 </a:t>
            </a:r>
            <a:r>
              <a:rPr lang="en-US" dirty="0"/>
              <a:t>Example of how asynchronous dynamics generate the portfolio effect of biodiversity. </a:t>
            </a:r>
          </a:p>
        </p:txBody>
      </p:sp>
      <p:pic>
        <p:nvPicPr>
          <p:cNvPr id="2" name="Picture 1" descr="Two line graphs plotted show the portfolio effect of biodiversity caused by dynamics. The horizontal axis represents the time, while the vertical represents the fisheries yield. When the three fish similar graphs showing the yield, the yield is a total volatile yield. The other graph shows irregular curves for all the three fishes, intersecting at various points. This in turn results in stable total yield. &#10;" title="Figure 6.12 Example of how asynchronous dynamics generate the portfolio effect of biodiversity.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1370" y="674067"/>
            <a:ext cx="5269261" cy="5509867"/>
          </a:xfrm>
          <a:prstGeom prst="rect">
            <a:avLst/>
          </a:prstGeom>
        </p:spPr>
      </p:pic>
    </p:spTree>
    <p:extLst>
      <p:ext uri="{BB962C8B-B14F-4D97-AF65-F5344CB8AC3E}">
        <p14:creationId xmlns:p14="http://schemas.microsoft.com/office/powerpoint/2010/main" val="206273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2</a:t>
            </a:r>
            <a:endParaRPr lang="en-IN" dirty="0"/>
          </a:p>
        </p:txBody>
      </p:sp>
      <p:pic>
        <p:nvPicPr>
          <p:cNvPr id="2" name="Picture 1" descr="A photo shows a close up view of a bee's fac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9532" y="838486"/>
            <a:ext cx="7312936" cy="5181029"/>
          </a:xfrm>
          <a:prstGeom prst="rect">
            <a:avLst/>
          </a:prstGeom>
        </p:spPr>
      </p:pic>
    </p:spTree>
    <p:extLst>
      <p:ext uri="{BB962C8B-B14F-4D97-AF65-F5344CB8AC3E}">
        <p14:creationId xmlns:p14="http://schemas.microsoft.com/office/powerpoint/2010/main" val="11620917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6.13 </a:t>
            </a:r>
            <a:r>
              <a:rPr lang="en-US" dirty="0"/>
              <a:t>Payments for ecosystem services are a set of economic tools used to reward the conservation of those ecosystem services. </a:t>
            </a:r>
          </a:p>
        </p:txBody>
      </p:sp>
      <p:pic>
        <p:nvPicPr>
          <p:cNvPr id="2" name="Picture 1" descr="An illustrative image shows the payments of the ecosystems. The image shows mountains at the far end, green land, houses, cattle, and water body. The box on mountains reads, Upstream community Stewards and providers of watershed services. A line from it points to a box reading Watershed services e.g., water purification, flood risk mitigation, aquifer recharge, erosion minimization. An arrow from it points to a box on water which reads, Downstream water users Beneficiaries of watershed services. A line from it points to a pile of coins labeled as payments. From coins a line points to a box reading Project Balances upstream and downstream interests. A line from it points to another box reading, Incentives e.g., cash, assistance, materials. An arrow from it again points to upstream community.&#10;" title="Figure 6.13 Payments for ecosystem services are a set of economic tools used to reward the conservation of those ecosystem services.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6097" y="722981"/>
            <a:ext cx="6959807" cy="5412039"/>
          </a:xfrm>
          <a:prstGeom prst="rect">
            <a:avLst/>
          </a:prstGeom>
        </p:spPr>
      </p:pic>
    </p:spTree>
    <p:extLst>
      <p:ext uri="{BB962C8B-B14F-4D97-AF65-F5344CB8AC3E}">
        <p14:creationId xmlns:p14="http://schemas.microsoft.com/office/powerpoint/2010/main" val="1879741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6.1 </a:t>
            </a:r>
            <a:r>
              <a:rPr lang="en-US" dirty="0"/>
              <a:t>(A) Biosphere 2, located near Tucson, Arizona, was constructed to be the largest materially enclosed ecosystem on Earth. </a:t>
            </a:r>
          </a:p>
        </p:txBody>
      </p:sp>
      <p:pic>
        <p:nvPicPr>
          <p:cNvPr id="2" name="Picture 1" descr="Image A shows an outside view of a biosphere. It has pyramid-like structure surrounded by many domed structures. Image B shows an inside view of rocks, stones, plants, and a water body. &#10;" title="Figure 6.1 (A) Biosphere 2, located near Tucson, Arizona, was constructed to be the largest materially enclosed ecosystem on Earth.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7423" y="1791102"/>
            <a:ext cx="10357155" cy="3275797"/>
          </a:xfrm>
          <a:prstGeom prst="rect">
            <a:avLst/>
          </a:prstGeom>
        </p:spPr>
      </p:pic>
    </p:spTree>
    <p:extLst>
      <p:ext uri="{BB962C8B-B14F-4D97-AF65-F5344CB8AC3E}">
        <p14:creationId xmlns:p14="http://schemas.microsoft.com/office/powerpoint/2010/main" val="422522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6.2 </a:t>
            </a:r>
            <a:r>
              <a:rPr lang="en-US" dirty="0"/>
              <a:t>While the concept of nature’s services is old, the term </a:t>
            </a:r>
            <a:r>
              <a:rPr lang="en-US" i="1" dirty="0"/>
              <a:t>ecosystem services </a:t>
            </a:r>
            <a:r>
              <a:rPr lang="en-US" dirty="0"/>
              <a:t>was popularized in the 1990s by the convergence of three areas of study: </a:t>
            </a:r>
          </a:p>
        </p:txBody>
      </p:sp>
      <p:pic>
        <p:nvPicPr>
          <p:cNvPr id="2" name="Picture 1" descr="A set of images shows Ecosystem services, Nature’s contributions to people. Ecological economics shows an image of logs of wood with monetary written under it. Right below it is a nonmonetary scenario. It shows women in water. Below it is written, Anthropology, psychology, public health, others. These two images together point the valuation toward a photo which shows back of a man and a woman holding a hand of a kid free. On the other side of the photo is a box showing the green patches of land from a height. It shows the biodiversity and ecosystem function. An arrow from it points to the photo in center as mechanism. Right below it is an illustrative image of the globe, which shows the Millennium Ecosystem Assessment. An arrow from it points to center as assessment. &#10;" title="Figure 6.2 While the concept of nature’s services is old, the term ecosystem services was popularized in the 1990s by the convergence of three areas of study: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552" y="933270"/>
            <a:ext cx="10400896" cy="4991460"/>
          </a:xfrm>
          <a:prstGeom prst="rect">
            <a:avLst/>
          </a:prstGeom>
        </p:spPr>
      </p:pic>
    </p:spTree>
    <p:extLst>
      <p:ext uri="{BB962C8B-B14F-4D97-AF65-F5344CB8AC3E}">
        <p14:creationId xmlns:p14="http://schemas.microsoft.com/office/powerpoint/2010/main" val="2458660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6.3 </a:t>
            </a:r>
            <a:r>
              <a:rPr lang="en-US" dirty="0"/>
              <a:t>The Millennium Ecosystem </a:t>
            </a:r>
            <a:r>
              <a:rPr lang="en-IN" dirty="0"/>
              <a:t>Assessment’s framework organizes </a:t>
            </a:r>
            <a:r>
              <a:rPr lang="en-US" dirty="0"/>
              <a:t>ecosystem services into four categories: </a:t>
            </a:r>
            <a:r>
              <a:rPr lang="en-IN" dirty="0"/>
              <a:t>supporting, provisioning, regulating, and cultural.</a:t>
            </a:r>
          </a:p>
        </p:txBody>
      </p:sp>
      <p:pic>
        <p:nvPicPr>
          <p:cNvPr id="2" name="Picture 1" descr="An illustration shows the four categories of ecosystem services. They are, Provisioning, Regulating, Cultural, and Supporting. Provisioning- Products obtained from ecosystems: Food, Water, Raw materials, Medicines, and Biotechnology. The image shows logs of wood and a DNA strand. Regulating- Benefits from regulation of ecosystem processes: Air, water purification, Climate regulation, Soil fertility, Erosion control, Pest and disease control, Pollination, and Natural disaster mitigation. The image shows a bee and a tree with roots. Cultural- Nonmaterial benefits obtained from ecosystems: Recreation, Ecotourism, Health and well-being, Spiritual and religious, Aesthetic and inspiration, Educational, and Cultural heritage. Image shows a statue of an eagle. Supporting- Ecological processes that control the functioning of ecosystems and production of all other services: Resource capture, Biomass production, Decomposition, and Nutrient recycling.&#10;" title="Figure 6.3 The Millennium Ecosystem Assessment’s framework organizes ecosystem services into four categories: supporting, provisioning, regulating, and cultural."/>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9214" y="813614"/>
            <a:ext cx="7553572" cy="5563282"/>
          </a:xfrm>
          <a:prstGeom prst="rect">
            <a:avLst/>
          </a:prstGeom>
        </p:spPr>
      </p:pic>
    </p:spTree>
    <p:extLst>
      <p:ext uri="{BB962C8B-B14F-4D97-AF65-F5344CB8AC3E}">
        <p14:creationId xmlns:p14="http://schemas.microsoft.com/office/powerpoint/2010/main" val="119196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6.4 </a:t>
            </a:r>
            <a:r>
              <a:rPr lang="en-US" dirty="0"/>
              <a:t>Fluxes of energy that control rates of primary and secondary production in autotrophs (e.g., plants and algae) </a:t>
            </a:r>
            <a:r>
              <a:rPr lang="en-IN" dirty="0"/>
              <a:t>and heterotrophs (e.g., bacteria, fungi, animals). </a:t>
            </a:r>
          </a:p>
        </p:txBody>
      </p:sp>
      <p:pic>
        <p:nvPicPr>
          <p:cNvPr id="2" name="Picture 1" descr="Two illustrative images show the Primary productivity and Secondary productivity. Primary productivity shows a downward facing arrow with Gross primary production 300 J on the base. From here, another arrow from side reads, Cell respiration or lost as heat 100 J. In the center of the arrow is Net primary production, and Tissue 200 J n at the arrow tip. The arrow points to cherries and a caterpillar. The secondary productivity shows gross secondary production 200 J. From here the arrow branches into three smaller arrows. Feces 100 J, Tissue 33 J, and Cell respiration or lost as heat 67 J. &#10;" title="Figure 6.4 Fluxes of energy that control rates of primary and secondary production in autotrophs (e.g., plants and algae) and heterotrophs (e.g., bacteria, fungi, animals). Biomass production is a supporting service that influences the production of nearly all other ecosystem service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7313" y="774430"/>
            <a:ext cx="8137375" cy="5712902"/>
          </a:xfrm>
          <a:prstGeom prst="rect">
            <a:avLst/>
          </a:prstGeom>
        </p:spPr>
      </p:pic>
    </p:spTree>
    <p:extLst>
      <p:ext uri="{BB962C8B-B14F-4D97-AF65-F5344CB8AC3E}">
        <p14:creationId xmlns:p14="http://schemas.microsoft.com/office/powerpoint/2010/main" val="1655835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646331"/>
          </a:xfrm>
        </p:spPr>
        <p:txBody>
          <a:bodyPr/>
          <a:lstStyle/>
          <a:p>
            <a:r>
              <a:rPr lang="en-US" b="1" dirty="0"/>
              <a:t>Figure 6.5 </a:t>
            </a:r>
            <a:r>
              <a:rPr lang="en-US" dirty="0"/>
              <a:t>Supporting services like decomposition and nutrient recycling are crucial to the proper functioning of ecosystems, and they support entire food webs. </a:t>
            </a:r>
          </a:p>
        </p:txBody>
      </p:sp>
      <p:pic>
        <p:nvPicPr>
          <p:cNvPr id="2" name="Picture 1" descr="A painting shows fish in the river, a bear catching fish from the stream, while other bears at a distance are eating. There are wolves, birds, and eagle too eating the fish. On the farther end are mountains. &#10;" title="Figure 6.5 Supporting services like decomposition and nutrient recycling are crucial to the proper functioning of ecosystems, and they support entire food webs.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0168" y="831241"/>
            <a:ext cx="7871665" cy="5338019"/>
          </a:xfrm>
          <a:prstGeom prst="rect">
            <a:avLst/>
          </a:prstGeom>
        </p:spPr>
      </p:pic>
    </p:spTree>
    <p:extLst>
      <p:ext uri="{BB962C8B-B14F-4D97-AF65-F5344CB8AC3E}">
        <p14:creationId xmlns:p14="http://schemas.microsoft.com/office/powerpoint/2010/main" val="691018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369332"/>
          </a:xfrm>
        </p:spPr>
        <p:txBody>
          <a:bodyPr/>
          <a:lstStyle/>
          <a:p>
            <a:r>
              <a:rPr lang="en-US" b="1" dirty="0"/>
              <a:t>Figure 6.6 </a:t>
            </a:r>
            <a:r>
              <a:rPr lang="en-US" dirty="0"/>
              <a:t>Food production is one of the few provisioning services of ecosystems that has shown a consistent upward trend. </a:t>
            </a:r>
          </a:p>
        </p:txBody>
      </p:sp>
      <p:pic>
        <p:nvPicPr>
          <p:cNvPr id="2" name="Picture 1" descr="A line graph shows the global food production versus Per capita food production and  Percent undernourished over the years 1960 to 2020. The total food production goes from 1 to 4. The food production per capita reaches from 80 to 110 Undernourished in developed countries goes from 40 to 15. Values are approximated. &#10;" title="Figure 6.6 Food production is one of the few provisioning services of ecosystems that has shown a consistent upward trend.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8249" y="926607"/>
            <a:ext cx="8735502" cy="5004786"/>
          </a:xfrm>
          <a:prstGeom prst="rect">
            <a:avLst/>
          </a:prstGeom>
        </p:spPr>
      </p:pic>
    </p:spTree>
    <p:extLst>
      <p:ext uri="{BB962C8B-B14F-4D97-AF65-F5344CB8AC3E}">
        <p14:creationId xmlns:p14="http://schemas.microsoft.com/office/powerpoint/2010/main" val="1323885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9</a:t>
            </a:r>
            <a:endParaRPr lang="en-IN" dirty="0"/>
          </a:p>
        </p:txBody>
      </p:sp>
      <p:pic>
        <p:nvPicPr>
          <p:cNvPr id="2" name="Picture 1" descr="Image B shows Image A shows a water body between thick green vegetation. Image B shows an aerial view of a water treatment facility.&#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880" y="1678959"/>
            <a:ext cx="9616240" cy="3500082"/>
          </a:xfrm>
          <a:prstGeom prst="rect">
            <a:avLst/>
          </a:prstGeom>
        </p:spPr>
      </p:pic>
    </p:spTree>
    <p:extLst>
      <p:ext uri="{BB962C8B-B14F-4D97-AF65-F5344CB8AC3E}">
        <p14:creationId xmlns:p14="http://schemas.microsoft.com/office/powerpoint/2010/main" val="685007545"/>
      </p:ext>
    </p:extLst>
  </p:cSld>
  <p:clrMapOvr>
    <a:masterClrMapping/>
  </p:clrMapOvr>
</p:sld>
</file>

<file path=ppt/theme/theme1.xml><?xml version="1.0" encoding="utf-8"?>
<a:theme xmlns:a="http://schemas.openxmlformats.org/drawingml/2006/main" name="Text Content Templat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xford Template 2020-05-05" id="{B78F6A64-C076-4E15-90E5-9A59F0E29698}" vid="{18DFF3BF-7F46-4B14-BD35-A03A29764567}"/>
    </a:ext>
  </a:extLst>
</a:theme>
</file>

<file path=ppt/theme/theme2.xml><?xml version="1.0" encoding="utf-8"?>
<a:theme xmlns:a="http://schemas.openxmlformats.org/drawingml/2006/main" name="Figure-Only Templat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xford Template 2020-05-05" id="{B78F6A64-C076-4E15-90E5-9A59F0E29698}" vid="{18DFF3BF-7F46-4B14-BD35-A03A2976456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CanthisbeconvertedbyStraive xmlns="37b7e42e-eaac-4c0c-b7ab-65d932e301c3">No</CanthisbeconvertedbyStraive>
    <Date xmlns="37b7e42e-eaac-4c0c-b7ab-65d932e301c3" xsi:nil="true"/>
    <TaxCatchAll xmlns="7c20e60f-09c9-4b20-a5fa-550b7d980542" xsi:nil="true"/>
    <_ip_UnifiedCompliancePolicyProperties xmlns="http://schemas.microsoft.com/sharepoint/v3" xsi:nil="true"/>
    <LearnosityQuestionTypeCategory xmlns="37b7e42e-eaac-4c0c-b7ab-65d932e301c3" xsi:nil="true"/>
    <ForpracticeorgradableforLMS_x003f_ xmlns="37b7e42e-eaac-4c0c-b7ab-65d932e301c3" xsi:nil="true"/>
    <lcf76f155ced4ddcb4097134ff3c332f xmlns="37b7e42e-eaac-4c0c-b7ab-65d932e301c3">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8900F5E31C89A48940A57403082843D" ma:contentTypeVersion="21" ma:contentTypeDescription="Create a new document." ma:contentTypeScope="" ma:versionID="e01f1bea4eea15a4ab808c7b93f055c4">
  <xsd:schema xmlns:xsd="http://www.w3.org/2001/XMLSchema" xmlns:xs="http://www.w3.org/2001/XMLSchema" xmlns:p="http://schemas.microsoft.com/office/2006/metadata/properties" xmlns:ns1="http://schemas.microsoft.com/sharepoint/v3" xmlns:ns2="37b7e42e-eaac-4c0c-b7ab-65d932e301c3" xmlns:ns3="7c20e60f-09c9-4b20-a5fa-550b7d980542" targetNamespace="http://schemas.microsoft.com/office/2006/metadata/properties" ma:root="true" ma:fieldsID="28466d567d11318e3f496e19d5c5c29c" ns1:_="" ns2:_="" ns3:_="">
    <xsd:import namespace="http://schemas.microsoft.com/sharepoint/v3"/>
    <xsd:import namespace="37b7e42e-eaac-4c0c-b7ab-65d932e301c3"/>
    <xsd:import namespace="7c20e60f-09c9-4b20-a5fa-550b7d980542"/>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ForpracticeorgradableforLMS_x003f_" minOccurs="0"/>
                <xsd:element ref="ns2:MediaServiceObjectDetectorVersions" minOccurs="0"/>
                <xsd:element ref="ns2:MediaServiceLocation" minOccurs="0"/>
                <xsd:element ref="ns1:_ip_UnifiedCompliancePolicyProperties" minOccurs="0"/>
                <xsd:element ref="ns1:_ip_UnifiedCompliancePolicyUIAction" minOccurs="0"/>
                <xsd:element ref="ns2:CanthisbeconvertedbyStraive" minOccurs="0"/>
                <xsd:element ref="ns2:Date" minOccurs="0"/>
                <xsd:element ref="ns2:MediaServiceSearchProperties" minOccurs="0"/>
                <xsd:element ref="ns2:LearnosityQuestionType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3" nillable="true" ma:displayName="Unified Compliance Policy Properties" ma:hidden="true" ma:internalName="_ip_UnifiedCompliancePolicyProperties">
      <xsd:simpleType>
        <xsd:restriction base="dms:Note"/>
      </xsd:simpleType>
    </xsd:element>
    <xsd:element name="_ip_UnifiedCompliancePolicyUIAction" ma:index="24"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7b7e42e-eaac-4c0c-b7ab-65d932e301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ff217fd5-6bb5-4de3-bf71-ef5eb62cb525"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ForpracticeorgradableforLMS_x003f_" ma:index="20" nillable="true" ma:displayName="For practice or gradable for LMS?" ma:format="Dropdown" ma:internalName="ForpracticeorgradableforLMS_x003f_">
      <xsd:simpleType>
        <xsd:restriction base="dms:Choice">
          <xsd:enumeration value="For Practice"/>
          <xsd:enumeration value="For Grading"/>
          <xsd:enumeration value="For Practice OR Grading"/>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Location" ma:index="22" nillable="true" ma:displayName="Location" ma:indexed="true" ma:internalName="MediaServiceLocation" ma:readOnly="true">
      <xsd:simpleType>
        <xsd:restriction base="dms:Text"/>
      </xsd:simpleType>
    </xsd:element>
    <xsd:element name="CanthisbeconvertedbyStraive" ma:index="25" nillable="true" ma:displayName="Can be converted by Straive" ma:default="No" ma:format="Dropdown" ma:internalName="CanthisbeconvertedbyStraive">
      <xsd:simpleType>
        <xsd:restriction base="dms:Choice">
          <xsd:enumeration value="Yes"/>
          <xsd:enumeration value="No"/>
        </xsd:restriction>
      </xsd:simpleType>
    </xsd:element>
    <xsd:element name="Date" ma:index="26" nillable="true" ma:displayName="Date" ma:format="DateOnly" ma:internalName="Date">
      <xsd:simpleType>
        <xsd:restriction base="dms:DateTime"/>
      </xsd:simpleType>
    </xsd:element>
    <xsd:element name="MediaServiceSearchProperties" ma:index="27" nillable="true" ma:displayName="MediaServiceSearchProperties" ma:hidden="true" ma:internalName="MediaServiceSearchProperties" ma:readOnly="true">
      <xsd:simpleType>
        <xsd:restriction base="dms:Note"/>
      </xsd:simpleType>
    </xsd:element>
    <xsd:element name="LearnosityQuestionTypeCategory" ma:index="28" nillable="true" ma:displayName="Learnosity Question Type Category" ma:description="Category/Grouping as per Learnosity documentation here: https://authorguide.learnosity.com/hc/en-us/categories/360000074917-Question-Types" ma:format="Dropdown" ma:internalName="LearnosityQuestionTypeCategory">
      <xsd:complexType>
        <xsd:complexContent>
          <xsd:extension base="dms:MultiChoice">
            <xsd:sequence>
              <xsd:element name="Value" maxOccurs="unbounded" minOccurs="0" nillable="true">
                <xsd:simpleType>
                  <xsd:restriction base="dms:Choice">
                    <xsd:enumeration value="Multiple choice"/>
                    <xsd:enumeration value="Fill in the blanks"/>
                    <xsd:enumeration value="Classify, match &amp; order"/>
                    <xsd:enumeration value="Written &amp; recorded"/>
                    <xsd:enumeration value="Math"/>
                    <xsd:enumeration value="N/A"/>
                    <xsd:enumeration value="Other"/>
                    <xsd:enumeration value="Highlight"/>
                  </xsd:restriction>
                </xsd:simple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7c20e60f-09c9-4b20-a5fa-550b7d98054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6927d970-8a6b-4b37-beb7-fd1884633f11}" ma:internalName="TaxCatchAll" ma:showField="CatchAllData" ma:web="7c20e60f-09c9-4b20-a5fa-550b7d98054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B57C1AB-C2BF-4446-AECB-681D5785527F}">
  <ds:schemaRefs>
    <ds:schemaRef ds:uri="http://schemas.microsoft.com/sharepoint/v3/contenttype/forms"/>
  </ds:schemaRefs>
</ds:datastoreItem>
</file>

<file path=customXml/itemProps2.xml><?xml version="1.0" encoding="utf-8"?>
<ds:datastoreItem xmlns:ds="http://schemas.openxmlformats.org/officeDocument/2006/customXml" ds:itemID="{2856919D-3723-464B-9967-427A087CBD61}">
  <ds:schemaRefs>
    <ds:schemaRef ds:uri="http://schemas.microsoft.com/office/2006/documentManagement/types"/>
    <ds:schemaRef ds:uri="http://schemas.openxmlformats.org/package/2006/metadata/core-properties"/>
    <ds:schemaRef ds:uri="a6c716b4-9090-4de7-aadc-2aa5f812ad24"/>
    <ds:schemaRef ds:uri="http://purl.org/dc/elements/1.1/"/>
    <ds:schemaRef ds:uri="http://schemas.microsoft.com/office/2006/metadata/properties"/>
    <ds:schemaRef ds:uri="fd39d560-5c7d-4158-98a0-f420f8fdebce"/>
    <ds:schemaRef ds:uri="http://purl.org/dc/term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4B1703D9-09AC-4D87-83E5-7B62D1ECF425}"/>
</file>

<file path=docProps/app.xml><?xml version="1.0" encoding="utf-8"?>
<Properties xmlns="http://schemas.openxmlformats.org/officeDocument/2006/extended-properties" xmlns:vt="http://schemas.openxmlformats.org/officeDocument/2006/docPropsVTypes">
  <Template>Oxford Template 2020-05-05</Template>
  <TotalTime>825</TotalTime>
  <Words>2244</Words>
  <Application>Microsoft Office PowerPoint</Application>
  <PresentationFormat>Widescreen</PresentationFormat>
  <Paragraphs>202</Paragraphs>
  <Slides>20</Slides>
  <Notes>20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20</vt:i4>
      </vt:variant>
    </vt:vector>
  </HeadingPairs>
  <TitlesOfParts>
    <vt:vector size="28" baseType="lpstr">
      <vt:lpstr>MS PGothic</vt:lpstr>
      <vt:lpstr>Aktiv Grotesk Light</vt:lpstr>
      <vt:lpstr>Aktiv Grotesk Medium</vt:lpstr>
      <vt:lpstr>Arial</vt:lpstr>
      <vt:lpstr>Calibri</vt:lpstr>
      <vt:lpstr>Times New Roman</vt:lpstr>
      <vt:lpstr>Text Content Templates</vt:lpstr>
      <vt:lpstr>Figure-Only Templates</vt:lpstr>
      <vt:lpstr>CONSERVATION BIOLOGY</vt:lpstr>
      <vt:lpstr>2</vt:lpstr>
      <vt:lpstr>Figure 6.1 (A) Biosphere 2, located near Tucson, Arizona, was constructed to be the largest materially enclosed ecosystem on Earth. </vt:lpstr>
      <vt:lpstr>Figure 6.2 While the concept of nature’s services is old, the term ecosystem services was popularized in the 1990s by the convergence of three areas of study: </vt:lpstr>
      <vt:lpstr>Figure 6.3 The Millennium Ecosystem Assessment’s framework organizes ecosystem services into four categories: supporting, provisioning, regulating, and cultural.</vt:lpstr>
      <vt:lpstr>Figure 6.4 Fluxes of energy that control rates of primary and secondary production in autotrophs (e.g., plants and algae) and heterotrophs (e.g., bacteria, fungi, animals). </vt:lpstr>
      <vt:lpstr>Figure 6.5 Supporting services like decomposition and nutrient recycling are crucial to the proper functioning of ecosystems, and they support entire food webs. </vt:lpstr>
      <vt:lpstr>Figure 6.6 Food production is one of the few provisioning services of ecosystems that has shown a consistent upward trend. </vt:lpstr>
      <vt:lpstr>9</vt:lpstr>
      <vt:lpstr>Figure 6.7 Biological control of insect pests by predators, parasitoids, and pathogens is an important regulating service of ecosystems worth billions of dollars in crop protection. </vt:lpstr>
      <vt:lpstr>11</vt:lpstr>
      <vt:lpstr>TABLE 6.1 Select examples that illustrate the value of ecosystem services associated with outdoor recreational activities</vt:lpstr>
      <vt:lpstr>Figure 6.8 Two reviews (Frumkin et al., 2017; Keniger et al., 2013)84, 85 summarized literature linking outdoor activities and human health. </vt:lpstr>
      <vt:lpstr>Figure 6.9 The conceptual framework adopted by the Intergovernmental Science–Policy Platform on Biodiversity and Ecosystem Services (IPBES). </vt:lpstr>
      <vt:lpstr>Figure 6.10 Seminal experiments showed that biodiversity regulates the supporting services of ecosystems. </vt:lpstr>
      <vt:lpstr>TABLE 6.2 A summary of evidence linking biodiversity to the provisioning and regulating services of ecosystems</vt:lpstr>
      <vt:lpstr>Figure 6.11 Niche partitioning among species of algae improves water quality. </vt:lpstr>
      <vt:lpstr>18</vt:lpstr>
      <vt:lpstr>Figure 6.12 Example of how asynchronous dynamics generate the portfolio effect of biodiversity. </vt:lpstr>
      <vt:lpstr>Figure 6.13 Payments for ecosystem services are a set of economic tools used to reward the conservation of those ecosystem services.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Interplay</dc:title>
  <dc:creator>Oxford University Press</dc:creator>
  <cp:lastModifiedBy>MaleappaneSahayaraj Candidassane</cp:lastModifiedBy>
  <cp:revision>114</cp:revision>
  <dcterms:created xsi:type="dcterms:W3CDTF">2021-01-21T20:31:29Z</dcterms:created>
  <dcterms:modified xsi:type="dcterms:W3CDTF">2024-11-22T02:50:42Z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9f61502-7731-4690-a118-333634878cc9_Enabled">
    <vt:lpwstr>true</vt:lpwstr>
  </property>
  <property fmtid="{D5CDD505-2E9C-101B-9397-08002B2CF9AE}" pid="3" name="MSIP_Label_89f61502-7731-4690-a118-333634878cc9_SetDate">
    <vt:lpwstr>2020-04-27T21:10:48Z</vt:lpwstr>
  </property>
  <property fmtid="{D5CDD505-2E9C-101B-9397-08002B2CF9AE}" pid="4" name="MSIP_Label_89f61502-7731-4690-a118-333634878cc9_Method">
    <vt:lpwstr>Standard</vt:lpwstr>
  </property>
  <property fmtid="{D5CDD505-2E9C-101B-9397-08002B2CF9AE}" pid="5" name="MSIP_Label_89f61502-7731-4690-a118-333634878cc9_Name">
    <vt:lpwstr>Internal</vt:lpwstr>
  </property>
  <property fmtid="{D5CDD505-2E9C-101B-9397-08002B2CF9AE}" pid="6" name="MSIP_Label_89f61502-7731-4690-a118-333634878cc9_SiteId">
    <vt:lpwstr>91761b62-4c45-43f5-9f0e-be8ad9b551ff</vt:lpwstr>
  </property>
  <property fmtid="{D5CDD505-2E9C-101B-9397-08002B2CF9AE}" pid="7" name="MSIP_Label_89f61502-7731-4690-a118-333634878cc9_ActionId">
    <vt:lpwstr>69912cf1-8f32-4f1f-9ade-00009ae8a75a</vt:lpwstr>
  </property>
  <property fmtid="{D5CDD505-2E9C-101B-9397-08002B2CF9AE}" pid="8" name="MSIP_Label_89f61502-7731-4690-a118-333634878cc9_ContentBits">
    <vt:lpwstr>0</vt:lpwstr>
  </property>
  <property fmtid="{D5CDD505-2E9C-101B-9397-08002B2CF9AE}" pid="9" name="ContentTypeId">
    <vt:lpwstr>0x010100E8900F5E31C89A48940A57403082843D</vt:lpwstr>
  </property>
</Properties>
</file>

<file path=docProps/thumbnail.jpeg>
</file>